
<file path=[Content_Types].xml><?xml version="1.0" encoding="utf-8"?>
<Types xmlns="http://schemas.openxmlformats.org/package/2006/content-types">
  <Default Extension="bin" ContentType="application/vnd.openxmlformats-officedocument.oleObject"/>
  <Default Extension="doc" ContentType="application/msword"/>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464" r:id="rId2"/>
    <p:sldId id="1084" r:id="rId3"/>
    <p:sldId id="1147" r:id="rId4"/>
    <p:sldId id="1137" r:id="rId5"/>
    <p:sldId id="1075" r:id="rId6"/>
    <p:sldId id="1131" r:id="rId7"/>
    <p:sldId id="1085" r:id="rId8"/>
    <p:sldId id="896" r:id="rId9"/>
    <p:sldId id="1132" r:id="rId10"/>
    <p:sldId id="1086" r:id="rId11"/>
    <p:sldId id="1076" r:id="rId12"/>
    <p:sldId id="1083" r:id="rId13"/>
    <p:sldId id="1138" r:id="rId14"/>
    <p:sldId id="1078" r:id="rId15"/>
    <p:sldId id="1141" r:id="rId16"/>
    <p:sldId id="1111" r:id="rId17"/>
    <p:sldId id="1112" r:id="rId18"/>
    <p:sldId id="1114" r:id="rId19"/>
    <p:sldId id="1113" r:id="rId20"/>
    <p:sldId id="1118" r:id="rId21"/>
    <p:sldId id="1119" r:id="rId22"/>
    <p:sldId id="1120" r:id="rId23"/>
    <p:sldId id="1121" r:id="rId24"/>
    <p:sldId id="1122" r:id="rId25"/>
    <p:sldId id="1123" r:id="rId26"/>
    <p:sldId id="1139" r:id="rId27"/>
    <p:sldId id="1140" r:id="rId28"/>
    <p:sldId id="1125" r:id="rId29"/>
    <p:sldId id="1126" r:id="rId30"/>
    <p:sldId id="1142" r:id="rId31"/>
    <p:sldId id="1143" r:id="rId32"/>
    <p:sldId id="1127" r:id="rId33"/>
    <p:sldId id="1144" r:id="rId34"/>
    <p:sldId id="1133" r:id="rId35"/>
    <p:sldId id="1145" r:id="rId36"/>
    <p:sldId id="1146" r:id="rId37"/>
    <p:sldId id="1136" r:id="rId38"/>
    <p:sldId id="1128" r:id="rId39"/>
    <p:sldId id="1134" r:id="rId40"/>
    <p:sldId id="1103" r:id="rId41"/>
    <p:sldId id="1067" r:id="rId4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85" autoAdjust="0"/>
    <p:restoredTop sz="94451" autoAdjust="0"/>
  </p:normalViewPr>
  <p:slideViewPr>
    <p:cSldViewPr>
      <p:cViewPr varScale="1">
        <p:scale>
          <a:sx n="108" d="100"/>
          <a:sy n="108" d="100"/>
        </p:scale>
        <p:origin x="1902"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88B87F-4E70-4054-A5B1-CBC2B75C4EC8}"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ru-RU"/>
        </a:p>
      </dgm:t>
    </dgm:pt>
    <dgm:pt modelId="{E9D27A89-8658-42E5-9EF5-5BCA7B443B60}">
      <dgm:prSet phldrT="[Текст]" phldr="1"/>
      <dgm:spPr/>
      <dgm:t>
        <a:bodyPr/>
        <a:lstStyle/>
        <a:p>
          <a:endParaRPr lang="ru-RU" dirty="0"/>
        </a:p>
      </dgm:t>
    </dgm:pt>
    <dgm:pt modelId="{D0429A3A-5386-4651-9A02-4481039DA547}" type="parTrans" cxnId="{CEBE7C8C-5D23-43DB-8E13-DEC5391C18A0}">
      <dgm:prSet/>
      <dgm:spPr/>
      <dgm:t>
        <a:bodyPr/>
        <a:lstStyle/>
        <a:p>
          <a:endParaRPr lang="ru-RU"/>
        </a:p>
      </dgm:t>
    </dgm:pt>
    <dgm:pt modelId="{A4C49903-7AF4-45D4-9727-9BF745514CE7}" type="sibTrans" cxnId="{CEBE7C8C-5D23-43DB-8E13-DEC5391C18A0}">
      <dgm:prSet/>
      <dgm:spPr/>
      <dgm:t>
        <a:bodyPr/>
        <a:lstStyle/>
        <a:p>
          <a:endParaRPr lang="ru-RU"/>
        </a:p>
      </dgm:t>
    </dgm:pt>
    <dgm:pt modelId="{26DF709C-624E-4F06-8457-D0F9A0EF4D0E}">
      <dgm:prSet phldrT="[Текст]" custT="1"/>
      <dgm:spPr/>
      <dgm:t>
        <a:bodyPr/>
        <a:lstStyle/>
        <a:p>
          <a:pPr marL="361950" indent="-274638"/>
          <a:r>
            <a:rPr lang="ru-RU" sz="2400" b="1" dirty="0">
              <a:solidFill>
                <a:schemeClr val="tx2"/>
              </a:solidFill>
            </a:rPr>
            <a:t>Статьей 1</a:t>
          </a:r>
          <a:r>
            <a:rPr lang="ru-RU" sz="2300" dirty="0">
              <a:solidFill>
                <a:schemeClr val="tx2"/>
              </a:solidFill>
            </a:rPr>
            <a:t> </a:t>
          </a:r>
          <a:r>
            <a:rPr lang="ru-RU" sz="2300" dirty="0"/>
            <a:t>утверждаются основные характеристики бюджета МО «Дубровское городское поселение»: доходы, расходы, </a:t>
          </a:r>
          <a:br>
            <a:rPr lang="ru-RU" sz="2300" dirty="0"/>
          </a:br>
          <a:r>
            <a:rPr lang="ru-RU" sz="2300" dirty="0"/>
            <a:t>в том числе условно утвержденные расходы </a:t>
          </a:r>
          <a:br>
            <a:rPr lang="ru-RU" sz="2300" dirty="0"/>
          </a:br>
          <a:r>
            <a:rPr lang="ru-RU" sz="2300" dirty="0"/>
            <a:t>в 2026 году – 2,5% от общей суммы расходов без учета расходов за счет безвозмездных поступлений; в 2027 году – 5,0%.</a:t>
          </a:r>
        </a:p>
      </dgm:t>
    </dgm:pt>
    <dgm:pt modelId="{488B71D4-5A4C-496F-8FCF-B7C3E56E995D}" type="parTrans" cxnId="{664BD7E8-CB60-487A-9570-CE5C2D8D40EA}">
      <dgm:prSet/>
      <dgm:spPr/>
      <dgm:t>
        <a:bodyPr/>
        <a:lstStyle/>
        <a:p>
          <a:endParaRPr lang="ru-RU"/>
        </a:p>
      </dgm:t>
    </dgm:pt>
    <dgm:pt modelId="{18F49A2E-9643-4BC4-97AF-75AA5D9DD052}" type="sibTrans" cxnId="{664BD7E8-CB60-487A-9570-CE5C2D8D40EA}">
      <dgm:prSet/>
      <dgm:spPr/>
      <dgm:t>
        <a:bodyPr/>
        <a:lstStyle/>
        <a:p>
          <a:endParaRPr lang="ru-RU"/>
        </a:p>
      </dgm:t>
    </dgm:pt>
    <dgm:pt modelId="{15057D55-4A3E-4BBE-939E-0680C78A7E4F}">
      <dgm:prSet phldrT="[Текст]" custT="1"/>
      <dgm:spPr/>
      <dgm:t>
        <a:bodyPr/>
        <a:lstStyle/>
        <a:p>
          <a:pPr marL="361950" indent="-274638"/>
          <a:r>
            <a:rPr lang="ru-RU" sz="2400" b="1" dirty="0">
              <a:solidFill>
                <a:schemeClr val="tx2"/>
              </a:solidFill>
            </a:rPr>
            <a:t>Статьей 2</a:t>
          </a:r>
          <a:r>
            <a:rPr lang="ru-RU" sz="2400" dirty="0">
              <a:solidFill>
                <a:schemeClr val="tx2"/>
              </a:solidFill>
            </a:rPr>
            <a:t> </a:t>
          </a:r>
          <a:r>
            <a:rPr lang="ru-RU" sz="2300" dirty="0"/>
            <a:t>проекта бюджета утверждаются прогнозируемые поступления налоговых, неналоговых доходов и безвозмездных поступлений в бюджет </a:t>
          </a:r>
          <a:r>
            <a:rPr lang="ru-RU" sz="2300" dirty="0" err="1"/>
            <a:t>Дубровскгоо</a:t>
          </a:r>
          <a:r>
            <a:rPr lang="ru-RU" sz="2300" dirty="0"/>
            <a:t> поселения.</a:t>
          </a:r>
        </a:p>
      </dgm:t>
    </dgm:pt>
    <dgm:pt modelId="{E4034FE6-8F2B-4A78-B65F-51FBF5617C67}" type="parTrans" cxnId="{FCB9ED86-6C7B-44AB-A9E1-9EEE2335C0F7}">
      <dgm:prSet/>
      <dgm:spPr/>
      <dgm:t>
        <a:bodyPr/>
        <a:lstStyle/>
        <a:p>
          <a:endParaRPr lang="ru-RU"/>
        </a:p>
      </dgm:t>
    </dgm:pt>
    <dgm:pt modelId="{2FA6B95C-B53A-4A18-A2E8-64AA6C5C1243}" type="sibTrans" cxnId="{FCB9ED86-6C7B-44AB-A9E1-9EEE2335C0F7}">
      <dgm:prSet/>
      <dgm:spPr/>
      <dgm:t>
        <a:bodyPr/>
        <a:lstStyle/>
        <a:p>
          <a:endParaRPr lang="ru-RU"/>
        </a:p>
      </dgm:t>
    </dgm:pt>
    <dgm:pt modelId="{26F8055C-FE47-471F-8A87-918482AB09A8}">
      <dgm:prSet phldrT="[Текст]"/>
      <dgm:spPr/>
      <dgm:t>
        <a:bodyPr/>
        <a:lstStyle/>
        <a:p>
          <a:br>
            <a:rPr lang="ru-RU" dirty="0"/>
          </a:br>
          <a:endParaRPr lang="ru-RU" dirty="0"/>
        </a:p>
      </dgm:t>
    </dgm:pt>
    <dgm:pt modelId="{619592AF-6E74-4505-AEA4-CDA46DE5ADE6}" type="sibTrans" cxnId="{B69551FE-87E5-41EC-974B-DB677E62ED1B}">
      <dgm:prSet/>
      <dgm:spPr/>
      <dgm:t>
        <a:bodyPr/>
        <a:lstStyle/>
        <a:p>
          <a:endParaRPr lang="ru-RU"/>
        </a:p>
      </dgm:t>
    </dgm:pt>
    <dgm:pt modelId="{E8A69A9B-F70B-4633-808F-D5F6348FAF0B}" type="parTrans" cxnId="{B69551FE-87E5-41EC-974B-DB677E62ED1B}">
      <dgm:prSet/>
      <dgm:spPr/>
      <dgm:t>
        <a:bodyPr/>
        <a:lstStyle/>
        <a:p>
          <a:endParaRPr lang="ru-RU"/>
        </a:p>
      </dgm:t>
    </dgm:pt>
    <dgm:pt modelId="{270E1068-3994-4874-8F9B-8D35442CFB08}" type="pres">
      <dgm:prSet presAssocID="{C988B87F-4E70-4054-A5B1-CBC2B75C4EC8}" presName="linearFlow" presStyleCnt="0">
        <dgm:presLayoutVars>
          <dgm:dir/>
          <dgm:animLvl val="lvl"/>
          <dgm:resizeHandles val="exact"/>
        </dgm:presLayoutVars>
      </dgm:prSet>
      <dgm:spPr/>
    </dgm:pt>
    <dgm:pt modelId="{11FA45D3-20F8-41B6-95EB-7900CFE24705}" type="pres">
      <dgm:prSet presAssocID="{E9D27A89-8658-42E5-9EF5-5BCA7B443B60}" presName="composite" presStyleCnt="0"/>
      <dgm:spPr/>
    </dgm:pt>
    <dgm:pt modelId="{889C6AF7-7716-4192-9C17-2E5A49E04698}" type="pres">
      <dgm:prSet presAssocID="{E9D27A89-8658-42E5-9EF5-5BCA7B443B60}" presName="parentText" presStyleLbl="alignNode1" presStyleIdx="0" presStyleCnt="2" custLinFactNeighborX="-3" custLinFactNeighborY="3997">
        <dgm:presLayoutVars>
          <dgm:chMax val="1"/>
          <dgm:bulletEnabled val="1"/>
        </dgm:presLayoutVars>
      </dgm:prSet>
      <dgm:spPr/>
    </dgm:pt>
    <dgm:pt modelId="{58D38416-ED9E-4928-BB95-F240366462D9}" type="pres">
      <dgm:prSet presAssocID="{E9D27A89-8658-42E5-9EF5-5BCA7B443B60}" presName="descendantText" presStyleLbl="alignAcc1" presStyleIdx="0" presStyleCnt="2" custScaleY="137675" custLinFactNeighborX="-507" custLinFactNeighborY="2528">
        <dgm:presLayoutVars>
          <dgm:bulletEnabled val="1"/>
        </dgm:presLayoutVars>
      </dgm:prSet>
      <dgm:spPr/>
    </dgm:pt>
    <dgm:pt modelId="{18547610-8195-4DAC-A05F-EB00C0C3B780}" type="pres">
      <dgm:prSet presAssocID="{A4C49903-7AF4-45D4-9727-9BF745514CE7}" presName="sp" presStyleCnt="0"/>
      <dgm:spPr/>
    </dgm:pt>
    <dgm:pt modelId="{C036E879-910C-41E5-84EA-2FF9F335CD3F}" type="pres">
      <dgm:prSet presAssocID="{26F8055C-FE47-471F-8A87-918482AB09A8}" presName="composite" presStyleCnt="0"/>
      <dgm:spPr/>
    </dgm:pt>
    <dgm:pt modelId="{8FFC2F15-B49B-4CC8-B544-45B8DFCED9CB}" type="pres">
      <dgm:prSet presAssocID="{26F8055C-FE47-471F-8A87-918482AB09A8}" presName="parentText" presStyleLbl="alignNode1" presStyleIdx="1" presStyleCnt="2" custLinFactNeighborX="-3" custLinFactNeighborY="3997">
        <dgm:presLayoutVars>
          <dgm:chMax val="1"/>
          <dgm:bulletEnabled val="1"/>
        </dgm:presLayoutVars>
      </dgm:prSet>
      <dgm:spPr/>
    </dgm:pt>
    <dgm:pt modelId="{C0E46ECC-F6D6-47CE-9FF3-A47C3127227E}" type="pres">
      <dgm:prSet presAssocID="{26F8055C-FE47-471F-8A87-918482AB09A8}" presName="descendantText" presStyleLbl="alignAcc1" presStyleIdx="1" presStyleCnt="2" custScaleY="115697" custLinFactNeighborX="-334" custLinFactNeighborY="8442">
        <dgm:presLayoutVars>
          <dgm:bulletEnabled val="1"/>
        </dgm:presLayoutVars>
      </dgm:prSet>
      <dgm:spPr/>
    </dgm:pt>
  </dgm:ptLst>
  <dgm:cxnLst>
    <dgm:cxn modelId="{3CD69A44-431D-4A94-AE56-9434EA7DA4DE}" type="presOf" srcId="{26DF709C-624E-4F06-8457-D0F9A0EF4D0E}" destId="{58D38416-ED9E-4928-BB95-F240366462D9}" srcOrd="0" destOrd="0" presId="urn:microsoft.com/office/officeart/2005/8/layout/chevron2"/>
    <dgm:cxn modelId="{613F846F-DAFF-40D9-B39A-E848E0FA7189}" type="presOf" srcId="{E9D27A89-8658-42E5-9EF5-5BCA7B443B60}" destId="{889C6AF7-7716-4192-9C17-2E5A49E04698}" srcOrd="0" destOrd="0" presId="urn:microsoft.com/office/officeart/2005/8/layout/chevron2"/>
    <dgm:cxn modelId="{FCB9ED86-6C7B-44AB-A9E1-9EEE2335C0F7}" srcId="{26F8055C-FE47-471F-8A87-918482AB09A8}" destId="{15057D55-4A3E-4BBE-939E-0680C78A7E4F}" srcOrd="0" destOrd="0" parTransId="{E4034FE6-8F2B-4A78-B65F-51FBF5617C67}" sibTransId="{2FA6B95C-B53A-4A18-A2E8-64AA6C5C1243}"/>
    <dgm:cxn modelId="{CEBE7C8C-5D23-43DB-8E13-DEC5391C18A0}" srcId="{C988B87F-4E70-4054-A5B1-CBC2B75C4EC8}" destId="{E9D27A89-8658-42E5-9EF5-5BCA7B443B60}" srcOrd="0" destOrd="0" parTransId="{D0429A3A-5386-4651-9A02-4481039DA547}" sibTransId="{A4C49903-7AF4-45D4-9727-9BF745514CE7}"/>
    <dgm:cxn modelId="{F351B49A-0260-417C-AE05-1308990D815A}" type="presOf" srcId="{15057D55-4A3E-4BBE-939E-0680C78A7E4F}" destId="{C0E46ECC-F6D6-47CE-9FF3-A47C3127227E}" srcOrd="0" destOrd="0" presId="urn:microsoft.com/office/officeart/2005/8/layout/chevron2"/>
    <dgm:cxn modelId="{C12BB3D8-4BF8-43B3-B72B-86BF07A200AF}" type="presOf" srcId="{C988B87F-4E70-4054-A5B1-CBC2B75C4EC8}" destId="{270E1068-3994-4874-8F9B-8D35442CFB08}" srcOrd="0" destOrd="0" presId="urn:microsoft.com/office/officeart/2005/8/layout/chevron2"/>
    <dgm:cxn modelId="{6D9D8EE6-C08C-45A4-AC27-85CB233EE68C}" type="presOf" srcId="{26F8055C-FE47-471F-8A87-918482AB09A8}" destId="{8FFC2F15-B49B-4CC8-B544-45B8DFCED9CB}" srcOrd="0" destOrd="0" presId="urn:microsoft.com/office/officeart/2005/8/layout/chevron2"/>
    <dgm:cxn modelId="{664BD7E8-CB60-487A-9570-CE5C2D8D40EA}" srcId="{E9D27A89-8658-42E5-9EF5-5BCA7B443B60}" destId="{26DF709C-624E-4F06-8457-D0F9A0EF4D0E}" srcOrd="0" destOrd="0" parTransId="{488B71D4-5A4C-496F-8FCF-B7C3E56E995D}" sibTransId="{18F49A2E-9643-4BC4-97AF-75AA5D9DD052}"/>
    <dgm:cxn modelId="{B69551FE-87E5-41EC-974B-DB677E62ED1B}" srcId="{C988B87F-4E70-4054-A5B1-CBC2B75C4EC8}" destId="{26F8055C-FE47-471F-8A87-918482AB09A8}" srcOrd="1" destOrd="0" parTransId="{E8A69A9B-F70B-4633-808F-D5F6348FAF0B}" sibTransId="{619592AF-6E74-4505-AEA4-CDA46DE5ADE6}"/>
    <dgm:cxn modelId="{61D935D3-6DDE-49EF-8102-E1E4A39DEC31}" type="presParOf" srcId="{270E1068-3994-4874-8F9B-8D35442CFB08}" destId="{11FA45D3-20F8-41B6-95EB-7900CFE24705}" srcOrd="0" destOrd="0" presId="urn:microsoft.com/office/officeart/2005/8/layout/chevron2"/>
    <dgm:cxn modelId="{467F532E-FB23-40A6-9A85-98986F42CDC3}" type="presParOf" srcId="{11FA45D3-20F8-41B6-95EB-7900CFE24705}" destId="{889C6AF7-7716-4192-9C17-2E5A49E04698}" srcOrd="0" destOrd="0" presId="urn:microsoft.com/office/officeart/2005/8/layout/chevron2"/>
    <dgm:cxn modelId="{DCADF371-D036-469E-AB2F-B346F079C2B2}" type="presParOf" srcId="{11FA45D3-20F8-41B6-95EB-7900CFE24705}" destId="{58D38416-ED9E-4928-BB95-F240366462D9}" srcOrd="1" destOrd="0" presId="urn:microsoft.com/office/officeart/2005/8/layout/chevron2"/>
    <dgm:cxn modelId="{70894A4A-F60D-430E-9A98-84E23EABC48D}" type="presParOf" srcId="{270E1068-3994-4874-8F9B-8D35442CFB08}" destId="{18547610-8195-4DAC-A05F-EB00C0C3B780}" srcOrd="1" destOrd="0" presId="urn:microsoft.com/office/officeart/2005/8/layout/chevron2"/>
    <dgm:cxn modelId="{C905A440-5907-4C47-BB47-18B7228B8C9B}" type="presParOf" srcId="{270E1068-3994-4874-8F9B-8D35442CFB08}" destId="{C036E879-910C-41E5-84EA-2FF9F335CD3F}" srcOrd="2" destOrd="0" presId="urn:microsoft.com/office/officeart/2005/8/layout/chevron2"/>
    <dgm:cxn modelId="{2CE320CC-EE71-402A-9EE5-9EBA1DE775A9}" type="presParOf" srcId="{C036E879-910C-41E5-84EA-2FF9F335CD3F}" destId="{8FFC2F15-B49B-4CC8-B544-45B8DFCED9CB}" srcOrd="0" destOrd="0" presId="urn:microsoft.com/office/officeart/2005/8/layout/chevron2"/>
    <dgm:cxn modelId="{CECC8FFA-CCA4-4C6E-A200-F43C78F54C35}" type="presParOf" srcId="{C036E879-910C-41E5-84EA-2FF9F335CD3F}" destId="{C0E46ECC-F6D6-47CE-9FF3-A47C3127227E}"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88B87F-4E70-4054-A5B1-CBC2B75C4EC8}"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ru-RU"/>
        </a:p>
      </dgm:t>
    </dgm:pt>
    <dgm:pt modelId="{E9D27A89-8658-42E5-9EF5-5BCA7B443B60}">
      <dgm:prSet phldrT="[Текст]" phldr="1"/>
      <dgm:spPr/>
      <dgm:t>
        <a:bodyPr/>
        <a:lstStyle/>
        <a:p>
          <a:endParaRPr lang="ru-RU" dirty="0"/>
        </a:p>
      </dgm:t>
    </dgm:pt>
    <dgm:pt modelId="{D0429A3A-5386-4651-9A02-4481039DA547}" type="parTrans" cxnId="{CEBE7C8C-5D23-43DB-8E13-DEC5391C18A0}">
      <dgm:prSet/>
      <dgm:spPr/>
      <dgm:t>
        <a:bodyPr/>
        <a:lstStyle/>
        <a:p>
          <a:endParaRPr lang="ru-RU"/>
        </a:p>
      </dgm:t>
    </dgm:pt>
    <dgm:pt modelId="{A4C49903-7AF4-45D4-9727-9BF745514CE7}" type="sibTrans" cxnId="{CEBE7C8C-5D23-43DB-8E13-DEC5391C18A0}">
      <dgm:prSet/>
      <dgm:spPr/>
      <dgm:t>
        <a:bodyPr/>
        <a:lstStyle/>
        <a:p>
          <a:endParaRPr lang="ru-RU"/>
        </a:p>
      </dgm:t>
    </dgm:pt>
    <dgm:pt modelId="{26DF709C-624E-4F06-8457-D0F9A0EF4D0E}">
      <dgm:prSet phldrT="[Текст]" custT="1"/>
      <dgm:spPr/>
      <dgm:t>
        <a:bodyPr/>
        <a:lstStyle/>
        <a:p>
          <a:pPr marL="358775" indent="-358775">
            <a:lnSpc>
              <a:spcPct val="80000"/>
            </a:lnSpc>
            <a:spcBef>
              <a:spcPts val="600"/>
            </a:spcBef>
            <a:tabLst>
              <a:tab pos="358775" algn="l"/>
            </a:tabLst>
          </a:pPr>
          <a:r>
            <a:rPr lang="ru-RU" sz="2300" b="1" dirty="0">
              <a:solidFill>
                <a:schemeClr val="tx2"/>
              </a:solidFill>
            </a:rPr>
            <a:t>Статья 3</a:t>
          </a:r>
          <a:r>
            <a:rPr lang="ru-RU" sz="2300" dirty="0">
              <a:solidFill>
                <a:schemeClr val="tx2"/>
              </a:solidFill>
            </a:rPr>
            <a:t> </a:t>
          </a:r>
          <a:r>
            <a:rPr lang="ru-RU" sz="2300" dirty="0"/>
            <a:t>в соответствии с требованиями федерального и областного законодательства </a:t>
          </a:r>
          <a:br>
            <a:rPr lang="ru-RU" sz="2300" dirty="0"/>
          </a:br>
          <a:r>
            <a:rPr lang="ru-RU" sz="2300" dirty="0"/>
            <a:t>и принципами среднесрочного финансового планирования утверждает:</a:t>
          </a:r>
          <a:br>
            <a:rPr lang="ru-RU" sz="2300" dirty="0"/>
          </a:br>
          <a:r>
            <a:rPr lang="ru-RU" sz="400" dirty="0"/>
            <a:t>   </a:t>
          </a:r>
          <a:br>
            <a:rPr lang="ru-RU" sz="2300" dirty="0"/>
          </a:br>
          <a:r>
            <a:rPr lang="ru-RU" sz="2300" dirty="0"/>
            <a:t>   – распределение бюджетных ассигнований </a:t>
          </a:r>
          <a:br>
            <a:rPr lang="ru-RU" sz="2300" dirty="0"/>
          </a:br>
          <a:r>
            <a:rPr lang="ru-RU" sz="2300" dirty="0"/>
            <a:t>      по целевым статьям;</a:t>
          </a:r>
          <a:br>
            <a:rPr lang="ru-RU" sz="2300" dirty="0"/>
          </a:br>
          <a:r>
            <a:rPr lang="ru-RU" sz="400" dirty="0"/>
            <a:t> </a:t>
          </a:r>
          <a:br>
            <a:rPr lang="ru-RU" sz="2300" dirty="0"/>
          </a:br>
          <a:r>
            <a:rPr lang="ru-RU" sz="2300" dirty="0"/>
            <a:t>   – ведомственную структур расходов бюджета;</a:t>
          </a:r>
          <a:br>
            <a:rPr lang="ru-RU" sz="2300" dirty="0"/>
          </a:br>
          <a:r>
            <a:rPr lang="ru-RU" sz="400" dirty="0"/>
            <a:t> </a:t>
          </a:r>
          <a:br>
            <a:rPr lang="ru-RU" sz="2300" dirty="0"/>
          </a:br>
          <a:r>
            <a:rPr lang="ru-RU" sz="2300" dirty="0"/>
            <a:t>   – распределение бюджетных ассигнований </a:t>
          </a:r>
          <a:br>
            <a:rPr lang="ru-RU" sz="2300" dirty="0"/>
          </a:br>
          <a:r>
            <a:rPr lang="ru-RU" sz="2300" dirty="0"/>
            <a:t>      по разделам и подразделам классификации      </a:t>
          </a:r>
          <a:br>
            <a:rPr lang="ru-RU" sz="2300" dirty="0"/>
          </a:br>
          <a:r>
            <a:rPr lang="ru-RU" sz="2300" dirty="0"/>
            <a:t>      расходов бюджета;</a:t>
          </a:r>
          <a:br>
            <a:rPr lang="ru-RU" sz="2300" dirty="0"/>
          </a:br>
          <a:r>
            <a:rPr lang="ru-RU" sz="400" dirty="0"/>
            <a:t> </a:t>
          </a:r>
          <a:br>
            <a:rPr lang="ru-RU" sz="2300" dirty="0"/>
          </a:br>
          <a:r>
            <a:rPr lang="ru-RU" sz="2300" dirty="0"/>
            <a:t>   – объем бюджетных ассигнований дорожного</a:t>
          </a:r>
          <a:br>
            <a:rPr lang="ru-RU" sz="2300" dirty="0"/>
          </a:br>
          <a:r>
            <a:rPr lang="ru-RU" sz="2300" dirty="0"/>
            <a:t>      фонда;</a:t>
          </a:r>
          <a:br>
            <a:rPr lang="ru-RU" sz="2300" dirty="0"/>
          </a:br>
          <a:r>
            <a:rPr lang="ru-RU" sz="500" dirty="0"/>
            <a:t> </a:t>
          </a:r>
          <a:br>
            <a:rPr lang="ru-RU" sz="2300" dirty="0"/>
          </a:br>
          <a:r>
            <a:rPr lang="ru-RU" sz="2300" dirty="0"/>
            <a:t>   –  резервный фонд. </a:t>
          </a:r>
        </a:p>
      </dgm:t>
    </dgm:pt>
    <dgm:pt modelId="{18F49A2E-9643-4BC4-97AF-75AA5D9DD052}" type="sibTrans" cxnId="{664BD7E8-CB60-487A-9570-CE5C2D8D40EA}">
      <dgm:prSet/>
      <dgm:spPr/>
      <dgm:t>
        <a:bodyPr/>
        <a:lstStyle/>
        <a:p>
          <a:endParaRPr lang="ru-RU"/>
        </a:p>
      </dgm:t>
    </dgm:pt>
    <dgm:pt modelId="{488B71D4-5A4C-496F-8FCF-B7C3E56E995D}" type="parTrans" cxnId="{664BD7E8-CB60-487A-9570-CE5C2D8D40EA}">
      <dgm:prSet/>
      <dgm:spPr/>
      <dgm:t>
        <a:bodyPr/>
        <a:lstStyle/>
        <a:p>
          <a:endParaRPr lang="ru-RU"/>
        </a:p>
      </dgm:t>
    </dgm:pt>
    <dgm:pt modelId="{270E1068-3994-4874-8F9B-8D35442CFB08}" type="pres">
      <dgm:prSet presAssocID="{C988B87F-4E70-4054-A5B1-CBC2B75C4EC8}" presName="linearFlow" presStyleCnt="0">
        <dgm:presLayoutVars>
          <dgm:dir/>
          <dgm:animLvl val="lvl"/>
          <dgm:resizeHandles val="exact"/>
        </dgm:presLayoutVars>
      </dgm:prSet>
      <dgm:spPr/>
    </dgm:pt>
    <dgm:pt modelId="{11FA45D3-20F8-41B6-95EB-7900CFE24705}" type="pres">
      <dgm:prSet presAssocID="{E9D27A89-8658-42E5-9EF5-5BCA7B443B60}" presName="composite" presStyleCnt="0"/>
      <dgm:spPr/>
    </dgm:pt>
    <dgm:pt modelId="{889C6AF7-7716-4192-9C17-2E5A49E04698}" type="pres">
      <dgm:prSet presAssocID="{E9D27A89-8658-42E5-9EF5-5BCA7B443B60}" presName="parentText" presStyleLbl="alignNode1" presStyleIdx="0" presStyleCnt="1" custScaleX="86579" custScaleY="74260" custLinFactNeighborX="-3173" custLinFactNeighborY="-9222">
        <dgm:presLayoutVars>
          <dgm:chMax val="1"/>
          <dgm:bulletEnabled val="1"/>
        </dgm:presLayoutVars>
      </dgm:prSet>
      <dgm:spPr/>
    </dgm:pt>
    <dgm:pt modelId="{58D38416-ED9E-4928-BB95-F240366462D9}" type="pres">
      <dgm:prSet presAssocID="{E9D27A89-8658-42E5-9EF5-5BCA7B443B60}" presName="descendantText" presStyleLbl="alignAcc1" presStyleIdx="0" presStyleCnt="1" custScaleX="109643" custScaleY="202770" custLinFactNeighborX="-1203" custLinFactNeighborY="344">
        <dgm:presLayoutVars>
          <dgm:bulletEnabled val="1"/>
        </dgm:presLayoutVars>
      </dgm:prSet>
      <dgm:spPr/>
    </dgm:pt>
  </dgm:ptLst>
  <dgm:cxnLst>
    <dgm:cxn modelId="{CEBE7C8C-5D23-43DB-8E13-DEC5391C18A0}" srcId="{C988B87F-4E70-4054-A5B1-CBC2B75C4EC8}" destId="{E9D27A89-8658-42E5-9EF5-5BCA7B443B60}" srcOrd="0" destOrd="0" parTransId="{D0429A3A-5386-4651-9A02-4481039DA547}" sibTransId="{A4C49903-7AF4-45D4-9727-9BF745514CE7}"/>
    <dgm:cxn modelId="{524B3AB1-77F6-4CFF-85FF-DB57400642AF}" type="presOf" srcId="{26DF709C-624E-4F06-8457-D0F9A0EF4D0E}" destId="{58D38416-ED9E-4928-BB95-F240366462D9}" srcOrd="0" destOrd="0" presId="urn:microsoft.com/office/officeart/2005/8/layout/chevron2"/>
    <dgm:cxn modelId="{ADD4FBC0-DAC1-4EC5-8F59-0AE16C05BAA4}" type="presOf" srcId="{C988B87F-4E70-4054-A5B1-CBC2B75C4EC8}" destId="{270E1068-3994-4874-8F9B-8D35442CFB08}" srcOrd="0" destOrd="0" presId="urn:microsoft.com/office/officeart/2005/8/layout/chevron2"/>
    <dgm:cxn modelId="{FE0E62E2-7195-4A27-BD64-FF63C48AC293}" type="presOf" srcId="{E9D27A89-8658-42E5-9EF5-5BCA7B443B60}" destId="{889C6AF7-7716-4192-9C17-2E5A49E04698}" srcOrd="0" destOrd="0" presId="urn:microsoft.com/office/officeart/2005/8/layout/chevron2"/>
    <dgm:cxn modelId="{664BD7E8-CB60-487A-9570-CE5C2D8D40EA}" srcId="{E9D27A89-8658-42E5-9EF5-5BCA7B443B60}" destId="{26DF709C-624E-4F06-8457-D0F9A0EF4D0E}" srcOrd="0" destOrd="0" parTransId="{488B71D4-5A4C-496F-8FCF-B7C3E56E995D}" sibTransId="{18F49A2E-9643-4BC4-97AF-75AA5D9DD052}"/>
    <dgm:cxn modelId="{A7A70ABF-FFBD-4E93-A9CF-C7CAB6A5B58F}" type="presParOf" srcId="{270E1068-3994-4874-8F9B-8D35442CFB08}" destId="{11FA45D3-20F8-41B6-95EB-7900CFE24705}" srcOrd="0" destOrd="0" presId="urn:microsoft.com/office/officeart/2005/8/layout/chevron2"/>
    <dgm:cxn modelId="{66797D03-6A97-4BA3-9E22-FD9F12EB44C1}" type="presParOf" srcId="{11FA45D3-20F8-41B6-95EB-7900CFE24705}" destId="{889C6AF7-7716-4192-9C17-2E5A49E04698}" srcOrd="0" destOrd="0" presId="urn:microsoft.com/office/officeart/2005/8/layout/chevron2"/>
    <dgm:cxn modelId="{C146F735-1CBB-4358-AEE3-CB18D36E9269}" type="presParOf" srcId="{11FA45D3-20F8-41B6-95EB-7900CFE24705}" destId="{58D38416-ED9E-4928-BB95-F240366462D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88B87F-4E70-4054-A5B1-CBC2B75C4EC8}"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ru-RU"/>
        </a:p>
      </dgm:t>
    </dgm:pt>
    <dgm:pt modelId="{E9D27A89-8658-42E5-9EF5-5BCA7B443B60}">
      <dgm:prSet phldrT="[Текст]" phldr="1"/>
      <dgm:spPr/>
      <dgm:t>
        <a:bodyPr/>
        <a:lstStyle/>
        <a:p>
          <a:endParaRPr lang="ru-RU" dirty="0"/>
        </a:p>
      </dgm:t>
    </dgm:pt>
    <dgm:pt modelId="{D0429A3A-5386-4651-9A02-4481039DA547}" type="parTrans" cxnId="{CEBE7C8C-5D23-43DB-8E13-DEC5391C18A0}">
      <dgm:prSet/>
      <dgm:spPr/>
      <dgm:t>
        <a:bodyPr/>
        <a:lstStyle/>
        <a:p>
          <a:endParaRPr lang="ru-RU"/>
        </a:p>
      </dgm:t>
    </dgm:pt>
    <dgm:pt modelId="{A4C49903-7AF4-45D4-9727-9BF745514CE7}" type="sibTrans" cxnId="{CEBE7C8C-5D23-43DB-8E13-DEC5391C18A0}">
      <dgm:prSet/>
      <dgm:spPr/>
      <dgm:t>
        <a:bodyPr/>
        <a:lstStyle/>
        <a:p>
          <a:endParaRPr lang="ru-RU"/>
        </a:p>
      </dgm:t>
    </dgm:pt>
    <dgm:pt modelId="{26DF709C-624E-4F06-8457-D0F9A0EF4D0E}">
      <dgm:prSet phldrT="[Текст]" custT="1"/>
      <dgm:spPr/>
      <dgm:t>
        <a:bodyPr/>
        <a:lstStyle/>
        <a:p>
          <a:pPr marL="361950" indent="-274638"/>
          <a:r>
            <a:rPr lang="ru-RU" sz="2300" b="1" dirty="0">
              <a:solidFill>
                <a:schemeClr val="tx2"/>
              </a:solidFill>
            </a:rPr>
            <a:t>Статья 4</a:t>
          </a:r>
          <a:r>
            <a:rPr lang="ru-RU" sz="2300" dirty="0">
              <a:solidFill>
                <a:schemeClr val="tx2"/>
              </a:solidFill>
            </a:rPr>
            <a:t> </a:t>
          </a:r>
          <a:r>
            <a:rPr lang="ru-RU" sz="2300" dirty="0"/>
            <a:t>утверждает особенности </a:t>
          </a:r>
          <a:r>
            <a:rPr lang="ru-RU" sz="2300" dirty="0">
              <a:solidFill>
                <a:srgbClr val="002060"/>
              </a:solidFill>
            </a:rPr>
            <a:t>установления отдельных </a:t>
          </a:r>
          <a:r>
            <a:rPr lang="ru-RU" sz="2300" dirty="0"/>
            <a:t>расходных обязательств и использования бюджетных ассигнований по обеспечению деятельности органов местного самоуправления и муниципальных учреждений.</a:t>
          </a:r>
        </a:p>
      </dgm:t>
    </dgm:pt>
    <dgm:pt modelId="{488B71D4-5A4C-496F-8FCF-B7C3E56E995D}" type="parTrans" cxnId="{664BD7E8-CB60-487A-9570-CE5C2D8D40EA}">
      <dgm:prSet/>
      <dgm:spPr/>
      <dgm:t>
        <a:bodyPr/>
        <a:lstStyle/>
        <a:p>
          <a:endParaRPr lang="ru-RU"/>
        </a:p>
      </dgm:t>
    </dgm:pt>
    <dgm:pt modelId="{18F49A2E-9643-4BC4-97AF-75AA5D9DD052}" type="sibTrans" cxnId="{664BD7E8-CB60-487A-9570-CE5C2D8D40EA}">
      <dgm:prSet/>
      <dgm:spPr/>
      <dgm:t>
        <a:bodyPr/>
        <a:lstStyle/>
        <a:p>
          <a:endParaRPr lang="ru-RU"/>
        </a:p>
      </dgm:t>
    </dgm:pt>
    <dgm:pt modelId="{15057D55-4A3E-4BBE-939E-0680C78A7E4F}">
      <dgm:prSet phldrT="[Текст]" custT="1"/>
      <dgm:spPr/>
      <dgm:t>
        <a:bodyPr/>
        <a:lstStyle/>
        <a:p>
          <a:pPr marL="361950" indent="-274638"/>
          <a:r>
            <a:rPr lang="ru-RU" sz="2400" b="1" dirty="0">
              <a:solidFill>
                <a:srgbClr val="002060"/>
              </a:solidFill>
            </a:rPr>
            <a:t>Статья 5</a:t>
          </a:r>
          <a:r>
            <a:rPr lang="ru-RU" sz="2400" dirty="0">
              <a:solidFill>
                <a:srgbClr val="002060"/>
              </a:solidFill>
            </a:rPr>
            <a:t> утверждает формы и объем межбюджетных трансфертов.</a:t>
          </a:r>
          <a:endParaRPr lang="ru-RU" sz="2300" dirty="0">
            <a:solidFill>
              <a:srgbClr val="002060"/>
            </a:solidFill>
          </a:endParaRPr>
        </a:p>
      </dgm:t>
    </dgm:pt>
    <dgm:pt modelId="{E4034FE6-8F2B-4A78-B65F-51FBF5617C67}" type="parTrans" cxnId="{FCB9ED86-6C7B-44AB-A9E1-9EEE2335C0F7}">
      <dgm:prSet/>
      <dgm:spPr/>
      <dgm:t>
        <a:bodyPr/>
        <a:lstStyle/>
        <a:p>
          <a:endParaRPr lang="ru-RU"/>
        </a:p>
      </dgm:t>
    </dgm:pt>
    <dgm:pt modelId="{2FA6B95C-B53A-4A18-A2E8-64AA6C5C1243}" type="sibTrans" cxnId="{FCB9ED86-6C7B-44AB-A9E1-9EEE2335C0F7}">
      <dgm:prSet/>
      <dgm:spPr/>
      <dgm:t>
        <a:bodyPr/>
        <a:lstStyle/>
        <a:p>
          <a:endParaRPr lang="ru-RU"/>
        </a:p>
      </dgm:t>
    </dgm:pt>
    <dgm:pt modelId="{26F8055C-FE47-471F-8A87-918482AB09A8}">
      <dgm:prSet phldrT="[Текст]"/>
      <dgm:spPr/>
      <dgm:t>
        <a:bodyPr/>
        <a:lstStyle/>
        <a:p>
          <a:br>
            <a:rPr lang="ru-RU" dirty="0"/>
          </a:br>
          <a:endParaRPr lang="ru-RU" dirty="0"/>
        </a:p>
      </dgm:t>
    </dgm:pt>
    <dgm:pt modelId="{619592AF-6E74-4505-AEA4-CDA46DE5ADE6}" type="sibTrans" cxnId="{B69551FE-87E5-41EC-974B-DB677E62ED1B}">
      <dgm:prSet/>
      <dgm:spPr/>
      <dgm:t>
        <a:bodyPr/>
        <a:lstStyle/>
        <a:p>
          <a:endParaRPr lang="ru-RU"/>
        </a:p>
      </dgm:t>
    </dgm:pt>
    <dgm:pt modelId="{E8A69A9B-F70B-4633-808F-D5F6348FAF0B}" type="parTrans" cxnId="{B69551FE-87E5-41EC-974B-DB677E62ED1B}">
      <dgm:prSet/>
      <dgm:spPr/>
      <dgm:t>
        <a:bodyPr/>
        <a:lstStyle/>
        <a:p>
          <a:endParaRPr lang="ru-RU"/>
        </a:p>
      </dgm:t>
    </dgm:pt>
    <dgm:pt modelId="{270E1068-3994-4874-8F9B-8D35442CFB08}" type="pres">
      <dgm:prSet presAssocID="{C988B87F-4E70-4054-A5B1-CBC2B75C4EC8}" presName="linearFlow" presStyleCnt="0">
        <dgm:presLayoutVars>
          <dgm:dir/>
          <dgm:animLvl val="lvl"/>
          <dgm:resizeHandles val="exact"/>
        </dgm:presLayoutVars>
      </dgm:prSet>
      <dgm:spPr/>
    </dgm:pt>
    <dgm:pt modelId="{11FA45D3-20F8-41B6-95EB-7900CFE24705}" type="pres">
      <dgm:prSet presAssocID="{E9D27A89-8658-42E5-9EF5-5BCA7B443B60}" presName="composite" presStyleCnt="0"/>
      <dgm:spPr/>
    </dgm:pt>
    <dgm:pt modelId="{889C6AF7-7716-4192-9C17-2E5A49E04698}" type="pres">
      <dgm:prSet presAssocID="{E9D27A89-8658-42E5-9EF5-5BCA7B443B60}" presName="parentText" presStyleLbl="alignNode1" presStyleIdx="0" presStyleCnt="2" custLinFactNeighborX="-3" custLinFactNeighborY="3997">
        <dgm:presLayoutVars>
          <dgm:chMax val="1"/>
          <dgm:bulletEnabled val="1"/>
        </dgm:presLayoutVars>
      </dgm:prSet>
      <dgm:spPr/>
    </dgm:pt>
    <dgm:pt modelId="{58D38416-ED9E-4928-BB95-F240366462D9}" type="pres">
      <dgm:prSet presAssocID="{E9D27A89-8658-42E5-9EF5-5BCA7B443B60}" presName="descendantText" presStyleLbl="alignAcc1" presStyleIdx="0" presStyleCnt="2" custScaleY="137675" custLinFactNeighborX="-507" custLinFactNeighborY="2528">
        <dgm:presLayoutVars>
          <dgm:bulletEnabled val="1"/>
        </dgm:presLayoutVars>
      </dgm:prSet>
      <dgm:spPr/>
    </dgm:pt>
    <dgm:pt modelId="{18547610-8195-4DAC-A05F-EB00C0C3B780}" type="pres">
      <dgm:prSet presAssocID="{A4C49903-7AF4-45D4-9727-9BF745514CE7}" presName="sp" presStyleCnt="0"/>
      <dgm:spPr/>
    </dgm:pt>
    <dgm:pt modelId="{C036E879-910C-41E5-84EA-2FF9F335CD3F}" type="pres">
      <dgm:prSet presAssocID="{26F8055C-FE47-471F-8A87-918482AB09A8}" presName="composite" presStyleCnt="0"/>
      <dgm:spPr/>
    </dgm:pt>
    <dgm:pt modelId="{8FFC2F15-B49B-4CC8-B544-45B8DFCED9CB}" type="pres">
      <dgm:prSet presAssocID="{26F8055C-FE47-471F-8A87-918482AB09A8}" presName="parentText" presStyleLbl="alignNode1" presStyleIdx="1" presStyleCnt="2" custLinFactNeighborX="-3" custLinFactNeighborY="3997">
        <dgm:presLayoutVars>
          <dgm:chMax val="1"/>
          <dgm:bulletEnabled val="1"/>
        </dgm:presLayoutVars>
      </dgm:prSet>
      <dgm:spPr/>
    </dgm:pt>
    <dgm:pt modelId="{C0E46ECC-F6D6-47CE-9FF3-A47C3127227E}" type="pres">
      <dgm:prSet presAssocID="{26F8055C-FE47-471F-8A87-918482AB09A8}" presName="descendantText" presStyleLbl="alignAcc1" presStyleIdx="1" presStyleCnt="2" custScaleY="100000" custLinFactNeighborX="-334" custLinFactNeighborY="8442">
        <dgm:presLayoutVars>
          <dgm:bulletEnabled val="1"/>
        </dgm:presLayoutVars>
      </dgm:prSet>
      <dgm:spPr/>
    </dgm:pt>
  </dgm:ptLst>
  <dgm:cxnLst>
    <dgm:cxn modelId="{EF5B6F29-52AB-4395-AD22-CFDF4A818FD6}" type="presOf" srcId="{26F8055C-FE47-471F-8A87-918482AB09A8}" destId="{8FFC2F15-B49B-4CC8-B544-45B8DFCED9CB}" srcOrd="0" destOrd="0" presId="urn:microsoft.com/office/officeart/2005/8/layout/chevron2"/>
    <dgm:cxn modelId="{3577DD3A-A3BC-48F5-9178-24AC18522A65}" type="presOf" srcId="{C988B87F-4E70-4054-A5B1-CBC2B75C4EC8}" destId="{270E1068-3994-4874-8F9B-8D35442CFB08}" srcOrd="0" destOrd="0" presId="urn:microsoft.com/office/officeart/2005/8/layout/chevron2"/>
    <dgm:cxn modelId="{06B3F562-8BBB-48DE-97FC-B587D730088A}" type="presOf" srcId="{26DF709C-624E-4F06-8457-D0F9A0EF4D0E}" destId="{58D38416-ED9E-4928-BB95-F240366462D9}" srcOrd="0" destOrd="0" presId="urn:microsoft.com/office/officeart/2005/8/layout/chevron2"/>
    <dgm:cxn modelId="{FCB9ED86-6C7B-44AB-A9E1-9EEE2335C0F7}" srcId="{26F8055C-FE47-471F-8A87-918482AB09A8}" destId="{15057D55-4A3E-4BBE-939E-0680C78A7E4F}" srcOrd="0" destOrd="0" parTransId="{E4034FE6-8F2B-4A78-B65F-51FBF5617C67}" sibTransId="{2FA6B95C-B53A-4A18-A2E8-64AA6C5C1243}"/>
    <dgm:cxn modelId="{1B652789-576E-48E8-9DF9-1AB8A3240D84}" type="presOf" srcId="{E9D27A89-8658-42E5-9EF5-5BCA7B443B60}" destId="{889C6AF7-7716-4192-9C17-2E5A49E04698}" srcOrd="0" destOrd="0" presId="urn:microsoft.com/office/officeart/2005/8/layout/chevron2"/>
    <dgm:cxn modelId="{CEBE7C8C-5D23-43DB-8E13-DEC5391C18A0}" srcId="{C988B87F-4E70-4054-A5B1-CBC2B75C4EC8}" destId="{E9D27A89-8658-42E5-9EF5-5BCA7B443B60}" srcOrd="0" destOrd="0" parTransId="{D0429A3A-5386-4651-9A02-4481039DA547}" sibTransId="{A4C49903-7AF4-45D4-9727-9BF745514CE7}"/>
    <dgm:cxn modelId="{91E7E49F-458B-4FB0-B0FD-0415A24D3948}" type="presOf" srcId="{15057D55-4A3E-4BBE-939E-0680C78A7E4F}" destId="{C0E46ECC-F6D6-47CE-9FF3-A47C3127227E}" srcOrd="0" destOrd="0" presId="urn:microsoft.com/office/officeart/2005/8/layout/chevron2"/>
    <dgm:cxn modelId="{664BD7E8-CB60-487A-9570-CE5C2D8D40EA}" srcId="{E9D27A89-8658-42E5-9EF5-5BCA7B443B60}" destId="{26DF709C-624E-4F06-8457-D0F9A0EF4D0E}" srcOrd="0" destOrd="0" parTransId="{488B71D4-5A4C-496F-8FCF-B7C3E56E995D}" sibTransId="{18F49A2E-9643-4BC4-97AF-75AA5D9DD052}"/>
    <dgm:cxn modelId="{B69551FE-87E5-41EC-974B-DB677E62ED1B}" srcId="{C988B87F-4E70-4054-A5B1-CBC2B75C4EC8}" destId="{26F8055C-FE47-471F-8A87-918482AB09A8}" srcOrd="1" destOrd="0" parTransId="{E8A69A9B-F70B-4633-808F-D5F6348FAF0B}" sibTransId="{619592AF-6E74-4505-AEA4-CDA46DE5ADE6}"/>
    <dgm:cxn modelId="{9F61A59F-BCD8-4969-927C-96B228706BF5}" type="presParOf" srcId="{270E1068-3994-4874-8F9B-8D35442CFB08}" destId="{11FA45D3-20F8-41B6-95EB-7900CFE24705}" srcOrd="0" destOrd="0" presId="urn:microsoft.com/office/officeart/2005/8/layout/chevron2"/>
    <dgm:cxn modelId="{A249A7CA-AF56-481A-8E80-AAE51A2EDF6B}" type="presParOf" srcId="{11FA45D3-20F8-41B6-95EB-7900CFE24705}" destId="{889C6AF7-7716-4192-9C17-2E5A49E04698}" srcOrd="0" destOrd="0" presId="urn:microsoft.com/office/officeart/2005/8/layout/chevron2"/>
    <dgm:cxn modelId="{EB6F411E-6FA5-40C0-B479-4024FFF954BD}" type="presParOf" srcId="{11FA45D3-20F8-41B6-95EB-7900CFE24705}" destId="{58D38416-ED9E-4928-BB95-F240366462D9}" srcOrd="1" destOrd="0" presId="urn:microsoft.com/office/officeart/2005/8/layout/chevron2"/>
    <dgm:cxn modelId="{354F3BE1-F399-4BDF-B6EF-E028AE58978F}" type="presParOf" srcId="{270E1068-3994-4874-8F9B-8D35442CFB08}" destId="{18547610-8195-4DAC-A05F-EB00C0C3B780}" srcOrd="1" destOrd="0" presId="urn:microsoft.com/office/officeart/2005/8/layout/chevron2"/>
    <dgm:cxn modelId="{4C792316-332B-470D-AE2D-68078C1C7381}" type="presParOf" srcId="{270E1068-3994-4874-8F9B-8D35442CFB08}" destId="{C036E879-910C-41E5-84EA-2FF9F335CD3F}" srcOrd="2" destOrd="0" presId="urn:microsoft.com/office/officeart/2005/8/layout/chevron2"/>
    <dgm:cxn modelId="{4652760A-E133-4AB3-BF16-A402E035117E}" type="presParOf" srcId="{C036E879-910C-41E5-84EA-2FF9F335CD3F}" destId="{8FFC2F15-B49B-4CC8-B544-45B8DFCED9CB}" srcOrd="0" destOrd="0" presId="urn:microsoft.com/office/officeart/2005/8/layout/chevron2"/>
    <dgm:cxn modelId="{67FA2A5F-615D-4BC2-BA65-5352243E33E9}" type="presParOf" srcId="{C036E879-910C-41E5-84EA-2FF9F335CD3F}" destId="{C0E46ECC-F6D6-47CE-9FF3-A47C3127227E}"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988B87F-4E70-4054-A5B1-CBC2B75C4EC8}"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ru-RU"/>
        </a:p>
      </dgm:t>
    </dgm:pt>
    <dgm:pt modelId="{E9D27A89-8658-42E5-9EF5-5BCA7B443B60}">
      <dgm:prSet phldrT="[Текст]" phldr="1"/>
      <dgm:spPr/>
      <dgm:t>
        <a:bodyPr/>
        <a:lstStyle/>
        <a:p>
          <a:endParaRPr lang="ru-RU" dirty="0"/>
        </a:p>
      </dgm:t>
    </dgm:pt>
    <dgm:pt modelId="{D0429A3A-5386-4651-9A02-4481039DA547}" type="parTrans" cxnId="{CEBE7C8C-5D23-43DB-8E13-DEC5391C18A0}">
      <dgm:prSet/>
      <dgm:spPr/>
      <dgm:t>
        <a:bodyPr/>
        <a:lstStyle/>
        <a:p>
          <a:endParaRPr lang="ru-RU"/>
        </a:p>
      </dgm:t>
    </dgm:pt>
    <dgm:pt modelId="{A4C49903-7AF4-45D4-9727-9BF745514CE7}" type="sibTrans" cxnId="{CEBE7C8C-5D23-43DB-8E13-DEC5391C18A0}">
      <dgm:prSet/>
      <dgm:spPr/>
      <dgm:t>
        <a:bodyPr/>
        <a:lstStyle/>
        <a:p>
          <a:endParaRPr lang="ru-RU"/>
        </a:p>
      </dgm:t>
    </dgm:pt>
    <dgm:pt modelId="{26DF709C-624E-4F06-8457-D0F9A0EF4D0E}">
      <dgm:prSet phldrT="[Текст]" custT="1"/>
      <dgm:spPr/>
      <dgm:t>
        <a:bodyPr/>
        <a:lstStyle/>
        <a:p>
          <a:pPr marL="361950" indent="-274638"/>
          <a:r>
            <a:rPr lang="ru-RU" sz="2600" dirty="0">
              <a:solidFill>
                <a:srgbClr val="002060"/>
              </a:solidFill>
            </a:rPr>
            <a:t>Общая сумма доходов бюджета </a:t>
          </a:r>
          <a:br>
            <a:rPr lang="ru-RU" sz="2600" dirty="0">
              <a:solidFill>
                <a:srgbClr val="002060"/>
              </a:solidFill>
            </a:rPr>
          </a:br>
          <a:r>
            <a:rPr lang="ru-RU" sz="2600" dirty="0">
              <a:solidFill>
                <a:srgbClr val="002060"/>
              </a:solidFill>
            </a:rPr>
            <a:t>МО «Дубровское городское поселение» на 2025год составляет </a:t>
          </a:r>
          <a:br>
            <a:rPr lang="ru-RU" sz="2600" dirty="0">
              <a:solidFill>
                <a:srgbClr val="002060"/>
              </a:solidFill>
            </a:rPr>
          </a:br>
          <a:r>
            <a:rPr lang="ru-RU" sz="2500" dirty="0">
              <a:solidFill>
                <a:srgbClr val="002060"/>
              </a:solidFill>
            </a:rPr>
            <a:t>                         </a:t>
          </a:r>
          <a:r>
            <a:rPr lang="ru-RU" sz="3000" b="1" dirty="0">
              <a:solidFill>
                <a:srgbClr val="002060"/>
              </a:solidFill>
            </a:rPr>
            <a:t>384 399,2 </a:t>
          </a:r>
          <a:r>
            <a:rPr lang="ru-RU" sz="2400" dirty="0">
              <a:solidFill>
                <a:srgbClr val="002060"/>
              </a:solidFill>
            </a:rPr>
            <a:t>тысячи рублей. </a:t>
          </a:r>
        </a:p>
      </dgm:t>
    </dgm:pt>
    <dgm:pt modelId="{488B71D4-5A4C-496F-8FCF-B7C3E56E995D}" type="parTrans" cxnId="{664BD7E8-CB60-487A-9570-CE5C2D8D40EA}">
      <dgm:prSet/>
      <dgm:spPr/>
      <dgm:t>
        <a:bodyPr/>
        <a:lstStyle/>
        <a:p>
          <a:endParaRPr lang="ru-RU"/>
        </a:p>
      </dgm:t>
    </dgm:pt>
    <dgm:pt modelId="{18F49A2E-9643-4BC4-97AF-75AA5D9DD052}" type="sibTrans" cxnId="{664BD7E8-CB60-487A-9570-CE5C2D8D40EA}">
      <dgm:prSet/>
      <dgm:spPr/>
      <dgm:t>
        <a:bodyPr/>
        <a:lstStyle/>
        <a:p>
          <a:endParaRPr lang="ru-RU"/>
        </a:p>
      </dgm:t>
    </dgm:pt>
    <dgm:pt modelId="{15057D55-4A3E-4BBE-939E-0680C78A7E4F}">
      <dgm:prSet phldrT="[Текст]" custT="1"/>
      <dgm:spPr/>
      <dgm:t>
        <a:bodyPr/>
        <a:lstStyle/>
        <a:p>
          <a:pPr marL="361950" indent="-274638"/>
          <a:r>
            <a:rPr lang="ru-RU" sz="2600" dirty="0">
              <a:solidFill>
                <a:srgbClr val="002060"/>
              </a:solidFill>
            </a:rPr>
            <a:t>Сумма налоговых и неналоговых доходов бюджета МО «Дубровское городское поселение» </a:t>
          </a:r>
          <a:br>
            <a:rPr lang="ru-RU" sz="2600" dirty="0">
              <a:solidFill>
                <a:srgbClr val="002060"/>
              </a:solidFill>
            </a:rPr>
          </a:br>
          <a:r>
            <a:rPr lang="ru-RU" sz="2600" dirty="0">
              <a:solidFill>
                <a:srgbClr val="002060"/>
              </a:solidFill>
            </a:rPr>
            <a:t>прогнозируется в сумме</a:t>
          </a:r>
          <a:br>
            <a:rPr lang="ru-RU" sz="2600" dirty="0">
              <a:solidFill>
                <a:srgbClr val="002060"/>
              </a:solidFill>
            </a:rPr>
          </a:br>
          <a:r>
            <a:rPr lang="ru-RU" sz="2600" dirty="0">
              <a:solidFill>
                <a:srgbClr val="002060"/>
              </a:solidFill>
            </a:rPr>
            <a:t>                            </a:t>
          </a:r>
          <a:r>
            <a:rPr lang="ru-RU" sz="3000" b="1" dirty="0">
              <a:solidFill>
                <a:srgbClr val="002060"/>
              </a:solidFill>
            </a:rPr>
            <a:t>84 687,8 </a:t>
          </a:r>
          <a:r>
            <a:rPr lang="ru-RU" sz="2400" dirty="0">
              <a:solidFill>
                <a:srgbClr val="002060"/>
              </a:solidFill>
            </a:rPr>
            <a:t>тысячи рублей.</a:t>
          </a:r>
        </a:p>
      </dgm:t>
    </dgm:pt>
    <dgm:pt modelId="{E4034FE6-8F2B-4A78-B65F-51FBF5617C67}" type="parTrans" cxnId="{FCB9ED86-6C7B-44AB-A9E1-9EEE2335C0F7}">
      <dgm:prSet/>
      <dgm:spPr/>
      <dgm:t>
        <a:bodyPr/>
        <a:lstStyle/>
        <a:p>
          <a:endParaRPr lang="ru-RU"/>
        </a:p>
      </dgm:t>
    </dgm:pt>
    <dgm:pt modelId="{2FA6B95C-B53A-4A18-A2E8-64AA6C5C1243}" type="sibTrans" cxnId="{FCB9ED86-6C7B-44AB-A9E1-9EEE2335C0F7}">
      <dgm:prSet/>
      <dgm:spPr/>
      <dgm:t>
        <a:bodyPr/>
        <a:lstStyle/>
        <a:p>
          <a:endParaRPr lang="ru-RU"/>
        </a:p>
      </dgm:t>
    </dgm:pt>
    <dgm:pt modelId="{26F8055C-FE47-471F-8A87-918482AB09A8}">
      <dgm:prSet phldrT="[Текст]"/>
      <dgm:spPr/>
      <dgm:t>
        <a:bodyPr/>
        <a:lstStyle/>
        <a:p>
          <a:br>
            <a:rPr lang="ru-RU" dirty="0"/>
          </a:br>
          <a:endParaRPr lang="ru-RU" dirty="0"/>
        </a:p>
      </dgm:t>
    </dgm:pt>
    <dgm:pt modelId="{619592AF-6E74-4505-AEA4-CDA46DE5ADE6}" type="sibTrans" cxnId="{B69551FE-87E5-41EC-974B-DB677E62ED1B}">
      <dgm:prSet/>
      <dgm:spPr/>
      <dgm:t>
        <a:bodyPr/>
        <a:lstStyle/>
        <a:p>
          <a:endParaRPr lang="ru-RU"/>
        </a:p>
      </dgm:t>
    </dgm:pt>
    <dgm:pt modelId="{E8A69A9B-F70B-4633-808F-D5F6348FAF0B}" type="parTrans" cxnId="{B69551FE-87E5-41EC-974B-DB677E62ED1B}">
      <dgm:prSet/>
      <dgm:spPr/>
      <dgm:t>
        <a:bodyPr/>
        <a:lstStyle/>
        <a:p>
          <a:endParaRPr lang="ru-RU"/>
        </a:p>
      </dgm:t>
    </dgm:pt>
    <dgm:pt modelId="{270E1068-3994-4874-8F9B-8D35442CFB08}" type="pres">
      <dgm:prSet presAssocID="{C988B87F-4E70-4054-A5B1-CBC2B75C4EC8}" presName="linearFlow" presStyleCnt="0">
        <dgm:presLayoutVars>
          <dgm:dir/>
          <dgm:animLvl val="lvl"/>
          <dgm:resizeHandles val="exact"/>
        </dgm:presLayoutVars>
      </dgm:prSet>
      <dgm:spPr/>
    </dgm:pt>
    <dgm:pt modelId="{11FA45D3-20F8-41B6-95EB-7900CFE24705}" type="pres">
      <dgm:prSet presAssocID="{E9D27A89-8658-42E5-9EF5-5BCA7B443B60}" presName="composite" presStyleCnt="0"/>
      <dgm:spPr/>
    </dgm:pt>
    <dgm:pt modelId="{889C6AF7-7716-4192-9C17-2E5A49E04698}" type="pres">
      <dgm:prSet presAssocID="{E9D27A89-8658-42E5-9EF5-5BCA7B443B60}" presName="parentText" presStyleLbl="alignNode1" presStyleIdx="0" presStyleCnt="2" custLinFactNeighborX="-3" custLinFactNeighborY="3997">
        <dgm:presLayoutVars>
          <dgm:chMax val="1"/>
          <dgm:bulletEnabled val="1"/>
        </dgm:presLayoutVars>
      </dgm:prSet>
      <dgm:spPr/>
    </dgm:pt>
    <dgm:pt modelId="{58D38416-ED9E-4928-BB95-F240366462D9}" type="pres">
      <dgm:prSet presAssocID="{E9D27A89-8658-42E5-9EF5-5BCA7B443B60}" presName="descendantText" presStyleLbl="alignAcc1" presStyleIdx="0" presStyleCnt="2" custScaleY="111466" custLinFactNeighborX="-507" custLinFactNeighborY="2528">
        <dgm:presLayoutVars>
          <dgm:bulletEnabled val="1"/>
        </dgm:presLayoutVars>
      </dgm:prSet>
      <dgm:spPr/>
    </dgm:pt>
    <dgm:pt modelId="{18547610-8195-4DAC-A05F-EB00C0C3B780}" type="pres">
      <dgm:prSet presAssocID="{A4C49903-7AF4-45D4-9727-9BF745514CE7}" presName="sp" presStyleCnt="0"/>
      <dgm:spPr/>
    </dgm:pt>
    <dgm:pt modelId="{C036E879-910C-41E5-84EA-2FF9F335CD3F}" type="pres">
      <dgm:prSet presAssocID="{26F8055C-FE47-471F-8A87-918482AB09A8}" presName="composite" presStyleCnt="0"/>
      <dgm:spPr/>
    </dgm:pt>
    <dgm:pt modelId="{8FFC2F15-B49B-4CC8-B544-45B8DFCED9CB}" type="pres">
      <dgm:prSet presAssocID="{26F8055C-FE47-471F-8A87-918482AB09A8}" presName="parentText" presStyleLbl="alignNode1" presStyleIdx="1" presStyleCnt="2" custLinFactNeighborX="-3" custLinFactNeighborY="3997">
        <dgm:presLayoutVars>
          <dgm:chMax val="1"/>
          <dgm:bulletEnabled val="1"/>
        </dgm:presLayoutVars>
      </dgm:prSet>
      <dgm:spPr/>
    </dgm:pt>
    <dgm:pt modelId="{C0E46ECC-F6D6-47CE-9FF3-A47C3127227E}" type="pres">
      <dgm:prSet presAssocID="{26F8055C-FE47-471F-8A87-918482AB09A8}" presName="descendantText" presStyleLbl="alignAcc1" presStyleIdx="1" presStyleCnt="2" custScaleY="115697" custLinFactNeighborX="-334" custLinFactNeighborY="8442">
        <dgm:presLayoutVars>
          <dgm:bulletEnabled val="1"/>
        </dgm:presLayoutVars>
      </dgm:prSet>
      <dgm:spPr/>
    </dgm:pt>
  </dgm:ptLst>
  <dgm:cxnLst>
    <dgm:cxn modelId="{6AE23F2E-6877-48C1-9A71-817924BA2C50}" type="presOf" srcId="{26F8055C-FE47-471F-8A87-918482AB09A8}" destId="{8FFC2F15-B49B-4CC8-B544-45B8DFCED9CB}" srcOrd="0" destOrd="0" presId="urn:microsoft.com/office/officeart/2005/8/layout/chevron2"/>
    <dgm:cxn modelId="{9A5E0B5F-C69C-4529-8EE2-79CF789E0AF7}" type="presOf" srcId="{26DF709C-624E-4F06-8457-D0F9A0EF4D0E}" destId="{58D38416-ED9E-4928-BB95-F240366462D9}" srcOrd="0" destOrd="0" presId="urn:microsoft.com/office/officeart/2005/8/layout/chevron2"/>
    <dgm:cxn modelId="{98006D75-A267-4793-B3AB-A9DCBBB87434}" type="presOf" srcId="{E9D27A89-8658-42E5-9EF5-5BCA7B443B60}" destId="{889C6AF7-7716-4192-9C17-2E5A49E04698}" srcOrd="0" destOrd="0" presId="urn:microsoft.com/office/officeart/2005/8/layout/chevron2"/>
    <dgm:cxn modelId="{888BF375-2A67-4136-8508-E31DD19311BB}" type="presOf" srcId="{15057D55-4A3E-4BBE-939E-0680C78A7E4F}" destId="{C0E46ECC-F6D6-47CE-9FF3-A47C3127227E}" srcOrd="0" destOrd="0" presId="urn:microsoft.com/office/officeart/2005/8/layout/chevron2"/>
    <dgm:cxn modelId="{FCB9ED86-6C7B-44AB-A9E1-9EEE2335C0F7}" srcId="{26F8055C-FE47-471F-8A87-918482AB09A8}" destId="{15057D55-4A3E-4BBE-939E-0680C78A7E4F}" srcOrd="0" destOrd="0" parTransId="{E4034FE6-8F2B-4A78-B65F-51FBF5617C67}" sibTransId="{2FA6B95C-B53A-4A18-A2E8-64AA6C5C1243}"/>
    <dgm:cxn modelId="{241CEA88-4954-4A37-9840-867BAE0AF8A5}" type="presOf" srcId="{C988B87F-4E70-4054-A5B1-CBC2B75C4EC8}" destId="{270E1068-3994-4874-8F9B-8D35442CFB08}" srcOrd="0" destOrd="0" presId="urn:microsoft.com/office/officeart/2005/8/layout/chevron2"/>
    <dgm:cxn modelId="{CEBE7C8C-5D23-43DB-8E13-DEC5391C18A0}" srcId="{C988B87F-4E70-4054-A5B1-CBC2B75C4EC8}" destId="{E9D27A89-8658-42E5-9EF5-5BCA7B443B60}" srcOrd="0" destOrd="0" parTransId="{D0429A3A-5386-4651-9A02-4481039DA547}" sibTransId="{A4C49903-7AF4-45D4-9727-9BF745514CE7}"/>
    <dgm:cxn modelId="{664BD7E8-CB60-487A-9570-CE5C2D8D40EA}" srcId="{E9D27A89-8658-42E5-9EF5-5BCA7B443B60}" destId="{26DF709C-624E-4F06-8457-D0F9A0EF4D0E}" srcOrd="0" destOrd="0" parTransId="{488B71D4-5A4C-496F-8FCF-B7C3E56E995D}" sibTransId="{18F49A2E-9643-4BC4-97AF-75AA5D9DD052}"/>
    <dgm:cxn modelId="{B69551FE-87E5-41EC-974B-DB677E62ED1B}" srcId="{C988B87F-4E70-4054-A5B1-CBC2B75C4EC8}" destId="{26F8055C-FE47-471F-8A87-918482AB09A8}" srcOrd="1" destOrd="0" parTransId="{E8A69A9B-F70B-4633-808F-D5F6348FAF0B}" sibTransId="{619592AF-6E74-4505-AEA4-CDA46DE5ADE6}"/>
    <dgm:cxn modelId="{375DE1DA-559D-472B-9EB5-241841B9099D}" type="presParOf" srcId="{270E1068-3994-4874-8F9B-8D35442CFB08}" destId="{11FA45D3-20F8-41B6-95EB-7900CFE24705}" srcOrd="0" destOrd="0" presId="urn:microsoft.com/office/officeart/2005/8/layout/chevron2"/>
    <dgm:cxn modelId="{C0D0F80A-2FD8-490C-AB55-6E1976BBB227}" type="presParOf" srcId="{11FA45D3-20F8-41B6-95EB-7900CFE24705}" destId="{889C6AF7-7716-4192-9C17-2E5A49E04698}" srcOrd="0" destOrd="0" presId="urn:microsoft.com/office/officeart/2005/8/layout/chevron2"/>
    <dgm:cxn modelId="{F263ADA6-5F7E-4F80-81AF-3E316EC63BF0}" type="presParOf" srcId="{11FA45D3-20F8-41B6-95EB-7900CFE24705}" destId="{58D38416-ED9E-4928-BB95-F240366462D9}" srcOrd="1" destOrd="0" presId="urn:microsoft.com/office/officeart/2005/8/layout/chevron2"/>
    <dgm:cxn modelId="{6F1BE255-9E51-47B6-814E-A22BE8E45CAE}" type="presParOf" srcId="{270E1068-3994-4874-8F9B-8D35442CFB08}" destId="{18547610-8195-4DAC-A05F-EB00C0C3B780}" srcOrd="1" destOrd="0" presId="urn:microsoft.com/office/officeart/2005/8/layout/chevron2"/>
    <dgm:cxn modelId="{5D229D07-C11A-4BF0-BCE6-12B35655D617}" type="presParOf" srcId="{270E1068-3994-4874-8F9B-8D35442CFB08}" destId="{C036E879-910C-41E5-84EA-2FF9F335CD3F}" srcOrd="2" destOrd="0" presId="urn:microsoft.com/office/officeart/2005/8/layout/chevron2"/>
    <dgm:cxn modelId="{0ACF3A68-D33E-4E88-AF01-FCD82536D504}" type="presParOf" srcId="{C036E879-910C-41E5-84EA-2FF9F335CD3F}" destId="{8FFC2F15-B49B-4CC8-B544-45B8DFCED9CB}" srcOrd="0" destOrd="0" presId="urn:microsoft.com/office/officeart/2005/8/layout/chevron2"/>
    <dgm:cxn modelId="{F5AB2804-E617-43E6-867A-1ADC5305CA60}" type="presParOf" srcId="{C036E879-910C-41E5-84EA-2FF9F335CD3F}" destId="{C0E46ECC-F6D6-47CE-9FF3-A47C3127227E}"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988B87F-4E70-4054-A5B1-CBC2B75C4EC8}"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ru-RU"/>
        </a:p>
      </dgm:t>
    </dgm:pt>
    <dgm:pt modelId="{E9D27A89-8658-42E5-9EF5-5BCA7B443B60}">
      <dgm:prSet phldrT="[Текст]" phldr="1"/>
      <dgm:spPr/>
      <dgm:t>
        <a:bodyPr/>
        <a:lstStyle/>
        <a:p>
          <a:endParaRPr lang="ru-RU" dirty="0"/>
        </a:p>
      </dgm:t>
    </dgm:pt>
    <dgm:pt modelId="{D0429A3A-5386-4651-9A02-4481039DA547}" type="parTrans" cxnId="{CEBE7C8C-5D23-43DB-8E13-DEC5391C18A0}">
      <dgm:prSet/>
      <dgm:spPr/>
      <dgm:t>
        <a:bodyPr/>
        <a:lstStyle/>
        <a:p>
          <a:endParaRPr lang="ru-RU"/>
        </a:p>
      </dgm:t>
    </dgm:pt>
    <dgm:pt modelId="{A4C49903-7AF4-45D4-9727-9BF745514CE7}" type="sibTrans" cxnId="{CEBE7C8C-5D23-43DB-8E13-DEC5391C18A0}">
      <dgm:prSet/>
      <dgm:spPr/>
      <dgm:t>
        <a:bodyPr/>
        <a:lstStyle/>
        <a:p>
          <a:endParaRPr lang="ru-RU"/>
        </a:p>
      </dgm:t>
    </dgm:pt>
    <dgm:pt modelId="{26DF709C-624E-4F06-8457-D0F9A0EF4D0E}">
      <dgm:prSet phldrT="[Текст]" custT="1"/>
      <dgm:spPr/>
      <dgm:t>
        <a:bodyPr/>
        <a:lstStyle/>
        <a:p>
          <a:pPr marL="361950" indent="-274638"/>
          <a:r>
            <a:rPr lang="ru-RU" sz="2600" dirty="0">
              <a:solidFill>
                <a:srgbClr val="002060"/>
              </a:solidFill>
            </a:rPr>
            <a:t>Расходы на реализацию муниципальных программ в 2025 году составляют </a:t>
          </a:r>
          <a:r>
            <a:rPr lang="ru-RU" sz="3000" b="1" dirty="0">
              <a:solidFill>
                <a:srgbClr val="002060"/>
              </a:solidFill>
            </a:rPr>
            <a:t>93,5</a:t>
          </a:r>
          <a:r>
            <a:rPr lang="ru-RU" sz="1600" b="1" dirty="0">
              <a:solidFill>
                <a:srgbClr val="002060"/>
              </a:solidFill>
            </a:rPr>
            <a:t> </a:t>
          </a:r>
          <a:r>
            <a:rPr lang="ru-RU" sz="3000" b="1" dirty="0">
              <a:solidFill>
                <a:srgbClr val="002060"/>
              </a:solidFill>
            </a:rPr>
            <a:t>%</a:t>
          </a:r>
          <a:r>
            <a:rPr lang="ru-RU" sz="3000" dirty="0">
              <a:solidFill>
                <a:srgbClr val="002060"/>
              </a:solidFill>
            </a:rPr>
            <a:t> </a:t>
          </a:r>
          <a:r>
            <a:rPr lang="ru-RU" sz="2600" dirty="0">
              <a:solidFill>
                <a:srgbClr val="002060"/>
              </a:solidFill>
            </a:rPr>
            <a:t>от расходной части бюджета</a:t>
          </a:r>
          <a:r>
            <a:rPr lang="ru-RU" sz="2400" dirty="0">
              <a:solidFill>
                <a:srgbClr val="002060"/>
              </a:solidFill>
            </a:rPr>
            <a:t>. </a:t>
          </a:r>
        </a:p>
      </dgm:t>
    </dgm:pt>
    <dgm:pt modelId="{488B71D4-5A4C-496F-8FCF-B7C3E56E995D}" type="parTrans" cxnId="{664BD7E8-CB60-487A-9570-CE5C2D8D40EA}">
      <dgm:prSet/>
      <dgm:spPr/>
      <dgm:t>
        <a:bodyPr/>
        <a:lstStyle/>
        <a:p>
          <a:endParaRPr lang="ru-RU"/>
        </a:p>
      </dgm:t>
    </dgm:pt>
    <dgm:pt modelId="{18F49A2E-9643-4BC4-97AF-75AA5D9DD052}" type="sibTrans" cxnId="{664BD7E8-CB60-487A-9570-CE5C2D8D40EA}">
      <dgm:prSet/>
      <dgm:spPr/>
      <dgm:t>
        <a:bodyPr/>
        <a:lstStyle/>
        <a:p>
          <a:endParaRPr lang="ru-RU"/>
        </a:p>
      </dgm:t>
    </dgm:pt>
    <dgm:pt modelId="{15057D55-4A3E-4BBE-939E-0680C78A7E4F}">
      <dgm:prSet phldrT="[Текст]" custT="1"/>
      <dgm:spPr/>
      <dgm:t>
        <a:bodyPr/>
        <a:lstStyle/>
        <a:p>
          <a:pPr marL="361950" indent="-274638"/>
          <a:r>
            <a:rPr lang="ru-RU" sz="2600" dirty="0">
              <a:solidFill>
                <a:srgbClr val="002060"/>
              </a:solidFill>
            </a:rPr>
            <a:t>В структуре расходов в 2025-2027 </a:t>
          </a:r>
          <a:r>
            <a:rPr lang="ru-RU" sz="2600" dirty="0" err="1">
              <a:solidFill>
                <a:srgbClr val="002060"/>
              </a:solidFill>
            </a:rPr>
            <a:t>г.г</a:t>
          </a:r>
          <a:r>
            <a:rPr lang="ru-RU" sz="2600" dirty="0">
              <a:solidFill>
                <a:srgbClr val="002060"/>
              </a:solidFill>
            </a:rPr>
            <a:t>. наибольший удельный вес занимают расходы на «Развитие культуры и спорта»-строительство </a:t>
          </a:r>
          <a:r>
            <a:rPr lang="ru-RU" sz="2600" dirty="0" err="1">
              <a:solidFill>
                <a:srgbClr val="002060"/>
              </a:solidFill>
            </a:rPr>
            <a:t>ФОКа</a:t>
          </a:r>
          <a:r>
            <a:rPr lang="ru-RU" sz="2600" dirty="0">
              <a:solidFill>
                <a:srgbClr val="002060"/>
              </a:solidFill>
            </a:rPr>
            <a:t> – </a:t>
          </a:r>
          <a:br>
            <a:rPr lang="ru-RU" sz="2600" dirty="0">
              <a:solidFill>
                <a:srgbClr val="002060"/>
              </a:solidFill>
            </a:rPr>
          </a:br>
          <a:r>
            <a:rPr lang="ru-RU" sz="2600" dirty="0">
              <a:solidFill>
                <a:srgbClr val="002060"/>
              </a:solidFill>
            </a:rPr>
            <a:t>                       </a:t>
          </a:r>
          <a:r>
            <a:rPr lang="ru-RU" sz="3000" b="1" dirty="0">
              <a:solidFill>
                <a:srgbClr val="002060"/>
              </a:solidFill>
            </a:rPr>
            <a:t>64,6</a:t>
          </a:r>
          <a:r>
            <a:rPr lang="ru-RU" sz="1600" b="1" dirty="0">
              <a:solidFill>
                <a:srgbClr val="002060"/>
              </a:solidFill>
            </a:rPr>
            <a:t> </a:t>
          </a:r>
          <a:r>
            <a:rPr lang="ru-RU" sz="3000" b="1" dirty="0">
              <a:solidFill>
                <a:srgbClr val="002060"/>
              </a:solidFill>
            </a:rPr>
            <a:t>%, «</a:t>
          </a:r>
          <a:r>
            <a:rPr lang="ru-RU" sz="3000" b="0" dirty="0">
              <a:solidFill>
                <a:srgbClr val="002060"/>
              </a:solidFill>
            </a:rPr>
            <a:t>Благоустройство</a:t>
          </a:r>
          <a:r>
            <a:rPr lang="ru-RU" sz="3000" b="1" dirty="0">
              <a:solidFill>
                <a:srgbClr val="002060"/>
              </a:solidFill>
            </a:rPr>
            <a:t>»-23,3%</a:t>
          </a:r>
          <a:r>
            <a:rPr lang="ru-RU" sz="2600" dirty="0">
              <a:solidFill>
                <a:srgbClr val="002060"/>
              </a:solidFill>
            </a:rPr>
            <a:t>.                            </a:t>
          </a:r>
          <a:endParaRPr lang="ru-RU" sz="2400" dirty="0">
            <a:solidFill>
              <a:srgbClr val="002060"/>
            </a:solidFill>
          </a:endParaRPr>
        </a:p>
      </dgm:t>
    </dgm:pt>
    <dgm:pt modelId="{E4034FE6-8F2B-4A78-B65F-51FBF5617C67}" type="parTrans" cxnId="{FCB9ED86-6C7B-44AB-A9E1-9EEE2335C0F7}">
      <dgm:prSet/>
      <dgm:spPr/>
      <dgm:t>
        <a:bodyPr/>
        <a:lstStyle/>
        <a:p>
          <a:endParaRPr lang="ru-RU"/>
        </a:p>
      </dgm:t>
    </dgm:pt>
    <dgm:pt modelId="{2FA6B95C-B53A-4A18-A2E8-64AA6C5C1243}" type="sibTrans" cxnId="{FCB9ED86-6C7B-44AB-A9E1-9EEE2335C0F7}">
      <dgm:prSet/>
      <dgm:spPr/>
      <dgm:t>
        <a:bodyPr/>
        <a:lstStyle/>
        <a:p>
          <a:endParaRPr lang="ru-RU"/>
        </a:p>
      </dgm:t>
    </dgm:pt>
    <dgm:pt modelId="{26F8055C-FE47-471F-8A87-918482AB09A8}">
      <dgm:prSet phldrT="[Текст]"/>
      <dgm:spPr/>
      <dgm:t>
        <a:bodyPr/>
        <a:lstStyle/>
        <a:p>
          <a:br>
            <a:rPr lang="ru-RU" dirty="0"/>
          </a:br>
          <a:endParaRPr lang="ru-RU" dirty="0"/>
        </a:p>
      </dgm:t>
    </dgm:pt>
    <dgm:pt modelId="{619592AF-6E74-4505-AEA4-CDA46DE5ADE6}" type="sibTrans" cxnId="{B69551FE-87E5-41EC-974B-DB677E62ED1B}">
      <dgm:prSet/>
      <dgm:spPr/>
      <dgm:t>
        <a:bodyPr/>
        <a:lstStyle/>
        <a:p>
          <a:endParaRPr lang="ru-RU"/>
        </a:p>
      </dgm:t>
    </dgm:pt>
    <dgm:pt modelId="{E8A69A9B-F70B-4633-808F-D5F6348FAF0B}" type="parTrans" cxnId="{B69551FE-87E5-41EC-974B-DB677E62ED1B}">
      <dgm:prSet/>
      <dgm:spPr/>
      <dgm:t>
        <a:bodyPr/>
        <a:lstStyle/>
        <a:p>
          <a:endParaRPr lang="ru-RU"/>
        </a:p>
      </dgm:t>
    </dgm:pt>
    <dgm:pt modelId="{270E1068-3994-4874-8F9B-8D35442CFB08}" type="pres">
      <dgm:prSet presAssocID="{C988B87F-4E70-4054-A5B1-CBC2B75C4EC8}" presName="linearFlow" presStyleCnt="0">
        <dgm:presLayoutVars>
          <dgm:dir/>
          <dgm:animLvl val="lvl"/>
          <dgm:resizeHandles val="exact"/>
        </dgm:presLayoutVars>
      </dgm:prSet>
      <dgm:spPr/>
    </dgm:pt>
    <dgm:pt modelId="{11FA45D3-20F8-41B6-95EB-7900CFE24705}" type="pres">
      <dgm:prSet presAssocID="{E9D27A89-8658-42E5-9EF5-5BCA7B443B60}" presName="composite" presStyleCnt="0"/>
      <dgm:spPr/>
    </dgm:pt>
    <dgm:pt modelId="{889C6AF7-7716-4192-9C17-2E5A49E04698}" type="pres">
      <dgm:prSet presAssocID="{E9D27A89-8658-42E5-9EF5-5BCA7B443B60}" presName="parentText" presStyleLbl="alignNode1" presStyleIdx="0" presStyleCnt="2" custLinFactNeighborX="-3" custLinFactNeighborY="3997">
        <dgm:presLayoutVars>
          <dgm:chMax val="1"/>
          <dgm:bulletEnabled val="1"/>
        </dgm:presLayoutVars>
      </dgm:prSet>
      <dgm:spPr/>
    </dgm:pt>
    <dgm:pt modelId="{58D38416-ED9E-4928-BB95-F240366462D9}" type="pres">
      <dgm:prSet presAssocID="{E9D27A89-8658-42E5-9EF5-5BCA7B443B60}" presName="descendantText" presStyleLbl="alignAcc1" presStyleIdx="0" presStyleCnt="2" custScaleY="111466" custLinFactNeighborX="-507" custLinFactNeighborY="2528">
        <dgm:presLayoutVars>
          <dgm:bulletEnabled val="1"/>
        </dgm:presLayoutVars>
      </dgm:prSet>
      <dgm:spPr/>
    </dgm:pt>
    <dgm:pt modelId="{18547610-8195-4DAC-A05F-EB00C0C3B780}" type="pres">
      <dgm:prSet presAssocID="{A4C49903-7AF4-45D4-9727-9BF745514CE7}" presName="sp" presStyleCnt="0"/>
      <dgm:spPr/>
    </dgm:pt>
    <dgm:pt modelId="{C036E879-910C-41E5-84EA-2FF9F335CD3F}" type="pres">
      <dgm:prSet presAssocID="{26F8055C-FE47-471F-8A87-918482AB09A8}" presName="composite" presStyleCnt="0"/>
      <dgm:spPr/>
    </dgm:pt>
    <dgm:pt modelId="{8FFC2F15-B49B-4CC8-B544-45B8DFCED9CB}" type="pres">
      <dgm:prSet presAssocID="{26F8055C-FE47-471F-8A87-918482AB09A8}" presName="parentText" presStyleLbl="alignNode1" presStyleIdx="1" presStyleCnt="2" custLinFactNeighborX="-3" custLinFactNeighborY="3997">
        <dgm:presLayoutVars>
          <dgm:chMax val="1"/>
          <dgm:bulletEnabled val="1"/>
        </dgm:presLayoutVars>
      </dgm:prSet>
      <dgm:spPr/>
    </dgm:pt>
    <dgm:pt modelId="{C0E46ECC-F6D6-47CE-9FF3-A47C3127227E}" type="pres">
      <dgm:prSet presAssocID="{26F8055C-FE47-471F-8A87-918482AB09A8}" presName="descendantText" presStyleLbl="alignAcc1" presStyleIdx="1" presStyleCnt="2" custScaleY="115697" custLinFactNeighborX="-334" custLinFactNeighborY="8442">
        <dgm:presLayoutVars>
          <dgm:bulletEnabled val="1"/>
        </dgm:presLayoutVars>
      </dgm:prSet>
      <dgm:spPr/>
    </dgm:pt>
  </dgm:ptLst>
  <dgm:cxnLst>
    <dgm:cxn modelId="{95DBF009-2C58-4E84-A3EA-53EDDF424908}" type="presOf" srcId="{26DF709C-624E-4F06-8457-D0F9A0EF4D0E}" destId="{58D38416-ED9E-4928-BB95-F240366462D9}" srcOrd="0" destOrd="0" presId="urn:microsoft.com/office/officeart/2005/8/layout/chevron2"/>
    <dgm:cxn modelId="{A831CD44-819C-4D85-BC4C-9FB7D3D96506}" type="presOf" srcId="{C988B87F-4E70-4054-A5B1-CBC2B75C4EC8}" destId="{270E1068-3994-4874-8F9B-8D35442CFB08}" srcOrd="0" destOrd="0" presId="urn:microsoft.com/office/officeart/2005/8/layout/chevron2"/>
    <dgm:cxn modelId="{FCB9ED86-6C7B-44AB-A9E1-9EEE2335C0F7}" srcId="{26F8055C-FE47-471F-8A87-918482AB09A8}" destId="{15057D55-4A3E-4BBE-939E-0680C78A7E4F}" srcOrd="0" destOrd="0" parTransId="{E4034FE6-8F2B-4A78-B65F-51FBF5617C67}" sibTransId="{2FA6B95C-B53A-4A18-A2E8-64AA6C5C1243}"/>
    <dgm:cxn modelId="{CEBE7C8C-5D23-43DB-8E13-DEC5391C18A0}" srcId="{C988B87F-4E70-4054-A5B1-CBC2B75C4EC8}" destId="{E9D27A89-8658-42E5-9EF5-5BCA7B443B60}" srcOrd="0" destOrd="0" parTransId="{D0429A3A-5386-4651-9A02-4481039DA547}" sibTransId="{A4C49903-7AF4-45D4-9727-9BF745514CE7}"/>
    <dgm:cxn modelId="{34AAAC9B-A442-4267-A8A8-76FA30CA6644}" type="presOf" srcId="{26F8055C-FE47-471F-8A87-918482AB09A8}" destId="{8FFC2F15-B49B-4CC8-B544-45B8DFCED9CB}" srcOrd="0" destOrd="0" presId="urn:microsoft.com/office/officeart/2005/8/layout/chevron2"/>
    <dgm:cxn modelId="{564242D6-3A36-4D92-A31D-18579D11CCA9}" type="presOf" srcId="{E9D27A89-8658-42E5-9EF5-5BCA7B443B60}" destId="{889C6AF7-7716-4192-9C17-2E5A49E04698}" srcOrd="0" destOrd="0" presId="urn:microsoft.com/office/officeart/2005/8/layout/chevron2"/>
    <dgm:cxn modelId="{664BD7E8-CB60-487A-9570-CE5C2D8D40EA}" srcId="{E9D27A89-8658-42E5-9EF5-5BCA7B443B60}" destId="{26DF709C-624E-4F06-8457-D0F9A0EF4D0E}" srcOrd="0" destOrd="0" parTransId="{488B71D4-5A4C-496F-8FCF-B7C3E56E995D}" sibTransId="{18F49A2E-9643-4BC4-97AF-75AA5D9DD052}"/>
    <dgm:cxn modelId="{B69551FE-87E5-41EC-974B-DB677E62ED1B}" srcId="{C988B87F-4E70-4054-A5B1-CBC2B75C4EC8}" destId="{26F8055C-FE47-471F-8A87-918482AB09A8}" srcOrd="1" destOrd="0" parTransId="{E8A69A9B-F70B-4633-808F-D5F6348FAF0B}" sibTransId="{619592AF-6E74-4505-AEA4-CDA46DE5ADE6}"/>
    <dgm:cxn modelId="{41CE6BFF-C2F6-456B-A1A4-BAFBDED7392B}" type="presOf" srcId="{15057D55-4A3E-4BBE-939E-0680C78A7E4F}" destId="{C0E46ECC-F6D6-47CE-9FF3-A47C3127227E}" srcOrd="0" destOrd="0" presId="urn:microsoft.com/office/officeart/2005/8/layout/chevron2"/>
    <dgm:cxn modelId="{3F26CB23-9AE9-4281-9D8F-950F7AC7AFF5}" type="presParOf" srcId="{270E1068-3994-4874-8F9B-8D35442CFB08}" destId="{11FA45D3-20F8-41B6-95EB-7900CFE24705}" srcOrd="0" destOrd="0" presId="urn:microsoft.com/office/officeart/2005/8/layout/chevron2"/>
    <dgm:cxn modelId="{84B97DC8-3205-4E35-B1F4-8FA4F939E511}" type="presParOf" srcId="{11FA45D3-20F8-41B6-95EB-7900CFE24705}" destId="{889C6AF7-7716-4192-9C17-2E5A49E04698}" srcOrd="0" destOrd="0" presId="urn:microsoft.com/office/officeart/2005/8/layout/chevron2"/>
    <dgm:cxn modelId="{F54178FC-2C62-4896-A971-0B2261EF359B}" type="presParOf" srcId="{11FA45D3-20F8-41B6-95EB-7900CFE24705}" destId="{58D38416-ED9E-4928-BB95-F240366462D9}" srcOrd="1" destOrd="0" presId="urn:microsoft.com/office/officeart/2005/8/layout/chevron2"/>
    <dgm:cxn modelId="{42E312D9-3784-40C8-9EDC-638C827C22EC}" type="presParOf" srcId="{270E1068-3994-4874-8F9B-8D35442CFB08}" destId="{18547610-8195-4DAC-A05F-EB00C0C3B780}" srcOrd="1" destOrd="0" presId="urn:microsoft.com/office/officeart/2005/8/layout/chevron2"/>
    <dgm:cxn modelId="{37C2BBB4-B9A2-4E6D-87C4-1C897B9F8BA0}" type="presParOf" srcId="{270E1068-3994-4874-8F9B-8D35442CFB08}" destId="{C036E879-910C-41E5-84EA-2FF9F335CD3F}" srcOrd="2" destOrd="0" presId="urn:microsoft.com/office/officeart/2005/8/layout/chevron2"/>
    <dgm:cxn modelId="{8EFF2F0B-A17A-4833-BCFD-C127FFD02BD8}" type="presParOf" srcId="{C036E879-910C-41E5-84EA-2FF9F335CD3F}" destId="{8FFC2F15-B49B-4CC8-B544-45B8DFCED9CB}" srcOrd="0" destOrd="0" presId="urn:microsoft.com/office/officeart/2005/8/layout/chevron2"/>
    <dgm:cxn modelId="{B49F0A0A-C3A7-45D0-A7DD-06D18A531232}" type="presParOf" srcId="{C036E879-910C-41E5-84EA-2FF9F335CD3F}" destId="{C0E46ECC-F6D6-47CE-9FF3-A47C3127227E}"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9C6AF7-7716-4192-9C17-2E5A49E04698}">
      <dsp:nvSpPr>
        <dsp:cNvPr id="0" name=""/>
        <dsp:cNvSpPr/>
      </dsp:nvSpPr>
      <dsp:spPr>
        <a:xfrm rot="5400000">
          <a:off x="-429371" y="923159"/>
          <a:ext cx="2862479" cy="200373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endParaRPr lang="ru-RU" sz="2900" kern="1200" dirty="0"/>
        </a:p>
      </dsp:txBody>
      <dsp:txXfrm rot="-5400000">
        <a:off x="2" y="1495655"/>
        <a:ext cx="2003735" cy="858744"/>
      </dsp:txXfrm>
    </dsp:sp>
    <dsp:sp modelId="{58D38416-ED9E-4928-BB95-F240366462D9}">
      <dsp:nvSpPr>
        <dsp:cNvPr id="0" name=""/>
        <dsp:cNvSpPr/>
      </dsp:nvSpPr>
      <dsp:spPr>
        <a:xfrm rot="5400000">
          <a:off x="3938688" y="-1891976"/>
          <a:ext cx="2561597" cy="649738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361950" lvl="1" indent="-274638" algn="l" defTabSz="1066800">
            <a:lnSpc>
              <a:spcPct val="90000"/>
            </a:lnSpc>
            <a:spcBef>
              <a:spcPct val="0"/>
            </a:spcBef>
            <a:spcAft>
              <a:spcPct val="15000"/>
            </a:spcAft>
            <a:buChar char="•"/>
          </a:pPr>
          <a:r>
            <a:rPr lang="ru-RU" sz="2400" b="1" kern="1200" dirty="0">
              <a:solidFill>
                <a:schemeClr val="tx2"/>
              </a:solidFill>
            </a:rPr>
            <a:t>Статьей 1</a:t>
          </a:r>
          <a:r>
            <a:rPr lang="ru-RU" sz="2300" kern="1200" dirty="0">
              <a:solidFill>
                <a:schemeClr val="tx2"/>
              </a:solidFill>
            </a:rPr>
            <a:t> </a:t>
          </a:r>
          <a:r>
            <a:rPr lang="ru-RU" sz="2300" kern="1200" dirty="0"/>
            <a:t>утверждаются основные характеристики бюджета МО «Дубровское городское поселение»: доходы, расходы, </a:t>
          </a:r>
          <a:br>
            <a:rPr lang="ru-RU" sz="2300" kern="1200" dirty="0"/>
          </a:br>
          <a:r>
            <a:rPr lang="ru-RU" sz="2300" kern="1200" dirty="0"/>
            <a:t>в том числе условно утвержденные расходы </a:t>
          </a:r>
          <a:br>
            <a:rPr lang="ru-RU" sz="2300" kern="1200" dirty="0"/>
          </a:br>
          <a:r>
            <a:rPr lang="ru-RU" sz="2300" kern="1200" dirty="0"/>
            <a:t>в 2026 году – 2,5% от общей суммы расходов без учета расходов за счет безвозмездных поступлений; в 2027 году – 5,0%.</a:t>
          </a:r>
        </a:p>
      </dsp:txBody>
      <dsp:txXfrm rot="-5400000">
        <a:off x="1970794" y="200965"/>
        <a:ext cx="6372339" cy="2311503"/>
      </dsp:txXfrm>
    </dsp:sp>
    <dsp:sp modelId="{8FFC2F15-B49B-4CC8-B544-45B8DFCED9CB}">
      <dsp:nvSpPr>
        <dsp:cNvPr id="0" name=""/>
        <dsp:cNvSpPr/>
      </dsp:nvSpPr>
      <dsp:spPr>
        <a:xfrm rot="5400000">
          <a:off x="-429371" y="3591624"/>
          <a:ext cx="2862479" cy="200373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br>
            <a:rPr lang="ru-RU" sz="2900" kern="1200" dirty="0"/>
          </a:br>
          <a:endParaRPr lang="ru-RU" sz="2900" kern="1200" dirty="0"/>
        </a:p>
      </dsp:txBody>
      <dsp:txXfrm rot="-5400000">
        <a:off x="2" y="4164120"/>
        <a:ext cx="2003735" cy="858744"/>
      </dsp:txXfrm>
    </dsp:sp>
    <dsp:sp modelId="{C0E46ECC-F6D6-47CE-9FF3-A47C3127227E}">
      <dsp:nvSpPr>
        <dsp:cNvPr id="0" name=""/>
        <dsp:cNvSpPr/>
      </dsp:nvSpPr>
      <dsp:spPr>
        <a:xfrm rot="5400000">
          <a:off x="4154391" y="972056"/>
          <a:ext cx="2152672" cy="649738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361950" lvl="1" indent="-274638" algn="l" defTabSz="1066800">
            <a:lnSpc>
              <a:spcPct val="90000"/>
            </a:lnSpc>
            <a:spcBef>
              <a:spcPct val="0"/>
            </a:spcBef>
            <a:spcAft>
              <a:spcPct val="15000"/>
            </a:spcAft>
            <a:buChar char="•"/>
          </a:pPr>
          <a:r>
            <a:rPr lang="ru-RU" sz="2400" b="1" kern="1200" dirty="0">
              <a:solidFill>
                <a:schemeClr val="tx2"/>
              </a:solidFill>
            </a:rPr>
            <a:t>Статьей 2</a:t>
          </a:r>
          <a:r>
            <a:rPr lang="ru-RU" sz="2400" kern="1200" dirty="0">
              <a:solidFill>
                <a:schemeClr val="tx2"/>
              </a:solidFill>
            </a:rPr>
            <a:t> </a:t>
          </a:r>
          <a:r>
            <a:rPr lang="ru-RU" sz="2300" kern="1200" dirty="0"/>
            <a:t>проекта бюджета утверждаются прогнозируемые поступления налоговых, неналоговых доходов и безвозмездных поступлений в бюджет </a:t>
          </a:r>
          <a:r>
            <a:rPr lang="ru-RU" sz="2300" kern="1200" dirty="0" err="1"/>
            <a:t>Дубровскгоо</a:t>
          </a:r>
          <a:r>
            <a:rPr lang="ru-RU" sz="2300" kern="1200" dirty="0"/>
            <a:t> поселения.</a:t>
          </a:r>
        </a:p>
      </dsp:txBody>
      <dsp:txXfrm rot="-5400000">
        <a:off x="1982035" y="3249498"/>
        <a:ext cx="6392301" cy="19425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9C6AF7-7716-4192-9C17-2E5A49E04698}">
      <dsp:nvSpPr>
        <dsp:cNvPr id="0" name=""/>
        <dsp:cNvSpPr/>
      </dsp:nvSpPr>
      <dsp:spPr>
        <a:xfrm rot="5400000">
          <a:off x="-301219" y="2609795"/>
          <a:ext cx="2447959" cy="199783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endParaRPr lang="ru-RU" sz="2900" kern="1200" dirty="0"/>
        </a:p>
      </dsp:txBody>
      <dsp:txXfrm rot="-5400000">
        <a:off x="-76156" y="3383651"/>
        <a:ext cx="1997835" cy="450124"/>
      </dsp:txXfrm>
    </dsp:sp>
    <dsp:sp modelId="{58D38416-ED9E-4928-BB95-F240366462D9}">
      <dsp:nvSpPr>
        <dsp:cNvPr id="0" name=""/>
        <dsp:cNvSpPr/>
      </dsp:nvSpPr>
      <dsp:spPr>
        <a:xfrm rot="5400000">
          <a:off x="3012837" y="-149293"/>
          <a:ext cx="4344764" cy="698499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358775" lvl="1" indent="-358775" algn="l" defTabSz="1022350">
            <a:lnSpc>
              <a:spcPct val="80000"/>
            </a:lnSpc>
            <a:spcBef>
              <a:spcPct val="0"/>
            </a:spcBef>
            <a:spcAft>
              <a:spcPct val="15000"/>
            </a:spcAft>
            <a:buChar char="•"/>
            <a:tabLst>
              <a:tab pos="358775" algn="l"/>
            </a:tabLst>
          </a:pPr>
          <a:r>
            <a:rPr lang="ru-RU" sz="2300" b="1" kern="1200" dirty="0">
              <a:solidFill>
                <a:schemeClr val="tx2"/>
              </a:solidFill>
            </a:rPr>
            <a:t>Статья 3</a:t>
          </a:r>
          <a:r>
            <a:rPr lang="ru-RU" sz="2300" kern="1200" dirty="0">
              <a:solidFill>
                <a:schemeClr val="tx2"/>
              </a:solidFill>
            </a:rPr>
            <a:t> </a:t>
          </a:r>
          <a:r>
            <a:rPr lang="ru-RU" sz="2300" kern="1200" dirty="0"/>
            <a:t>в соответствии с требованиями федерального и областного законодательства </a:t>
          </a:r>
          <a:br>
            <a:rPr lang="ru-RU" sz="2300" kern="1200" dirty="0"/>
          </a:br>
          <a:r>
            <a:rPr lang="ru-RU" sz="2300" kern="1200" dirty="0"/>
            <a:t>и принципами среднесрочного финансового планирования утверждает:</a:t>
          </a:r>
          <a:br>
            <a:rPr lang="ru-RU" sz="2300" kern="1200" dirty="0"/>
          </a:br>
          <a:r>
            <a:rPr lang="ru-RU" sz="400" kern="1200" dirty="0"/>
            <a:t>   </a:t>
          </a:r>
          <a:br>
            <a:rPr lang="ru-RU" sz="2300" kern="1200" dirty="0"/>
          </a:br>
          <a:r>
            <a:rPr lang="ru-RU" sz="2300" kern="1200" dirty="0"/>
            <a:t>   – распределение бюджетных ассигнований </a:t>
          </a:r>
          <a:br>
            <a:rPr lang="ru-RU" sz="2300" kern="1200" dirty="0"/>
          </a:br>
          <a:r>
            <a:rPr lang="ru-RU" sz="2300" kern="1200" dirty="0"/>
            <a:t>      по целевым статьям;</a:t>
          </a:r>
          <a:br>
            <a:rPr lang="ru-RU" sz="2300" kern="1200" dirty="0"/>
          </a:br>
          <a:r>
            <a:rPr lang="ru-RU" sz="400" kern="1200" dirty="0"/>
            <a:t> </a:t>
          </a:r>
          <a:br>
            <a:rPr lang="ru-RU" sz="2300" kern="1200" dirty="0"/>
          </a:br>
          <a:r>
            <a:rPr lang="ru-RU" sz="2300" kern="1200" dirty="0"/>
            <a:t>   – ведомственную структур расходов бюджета;</a:t>
          </a:r>
          <a:br>
            <a:rPr lang="ru-RU" sz="2300" kern="1200" dirty="0"/>
          </a:br>
          <a:r>
            <a:rPr lang="ru-RU" sz="400" kern="1200" dirty="0"/>
            <a:t> </a:t>
          </a:r>
          <a:br>
            <a:rPr lang="ru-RU" sz="2300" kern="1200" dirty="0"/>
          </a:br>
          <a:r>
            <a:rPr lang="ru-RU" sz="2300" kern="1200" dirty="0"/>
            <a:t>   – распределение бюджетных ассигнований </a:t>
          </a:r>
          <a:br>
            <a:rPr lang="ru-RU" sz="2300" kern="1200" dirty="0"/>
          </a:br>
          <a:r>
            <a:rPr lang="ru-RU" sz="2300" kern="1200" dirty="0"/>
            <a:t>      по разделам и подразделам классификации      </a:t>
          </a:r>
          <a:br>
            <a:rPr lang="ru-RU" sz="2300" kern="1200" dirty="0"/>
          </a:br>
          <a:r>
            <a:rPr lang="ru-RU" sz="2300" kern="1200" dirty="0"/>
            <a:t>      расходов бюджета;</a:t>
          </a:r>
          <a:br>
            <a:rPr lang="ru-RU" sz="2300" kern="1200" dirty="0"/>
          </a:br>
          <a:r>
            <a:rPr lang="ru-RU" sz="400" kern="1200" dirty="0"/>
            <a:t> </a:t>
          </a:r>
          <a:br>
            <a:rPr lang="ru-RU" sz="2300" kern="1200" dirty="0"/>
          </a:br>
          <a:r>
            <a:rPr lang="ru-RU" sz="2300" kern="1200" dirty="0"/>
            <a:t>   – объем бюджетных ассигнований дорожного</a:t>
          </a:r>
          <a:br>
            <a:rPr lang="ru-RU" sz="2300" kern="1200" dirty="0"/>
          </a:br>
          <a:r>
            <a:rPr lang="ru-RU" sz="2300" kern="1200" dirty="0"/>
            <a:t>      фонда;</a:t>
          </a:r>
          <a:br>
            <a:rPr lang="ru-RU" sz="2300" kern="1200" dirty="0"/>
          </a:br>
          <a:r>
            <a:rPr lang="ru-RU" sz="500" kern="1200" dirty="0"/>
            <a:t> </a:t>
          </a:r>
          <a:br>
            <a:rPr lang="ru-RU" sz="2300" kern="1200" dirty="0"/>
          </a:br>
          <a:r>
            <a:rPr lang="ru-RU" sz="2300" kern="1200" dirty="0"/>
            <a:t>   –  резервный фонд. </a:t>
          </a:r>
        </a:p>
      </dsp:txBody>
      <dsp:txXfrm rot="-5400000">
        <a:off x="1692723" y="1382915"/>
        <a:ext cx="6772898" cy="39205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9C6AF7-7716-4192-9C17-2E5A49E04698}">
      <dsp:nvSpPr>
        <dsp:cNvPr id="0" name=""/>
        <dsp:cNvSpPr/>
      </dsp:nvSpPr>
      <dsp:spPr>
        <a:xfrm rot="5400000">
          <a:off x="-440833" y="942354"/>
          <a:ext cx="2938890" cy="205722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endParaRPr lang="ru-RU" sz="3000" kern="1200" dirty="0"/>
        </a:p>
      </dsp:txBody>
      <dsp:txXfrm rot="-5400000">
        <a:off x="1" y="1530133"/>
        <a:ext cx="2057223" cy="881667"/>
      </dsp:txXfrm>
    </dsp:sp>
    <dsp:sp modelId="{58D38416-ED9E-4928-BB95-F240366462D9}">
      <dsp:nvSpPr>
        <dsp:cNvPr id="0" name=""/>
        <dsp:cNvSpPr/>
      </dsp:nvSpPr>
      <dsp:spPr>
        <a:xfrm rot="5400000">
          <a:off x="3931513" y="-1834464"/>
          <a:ext cx="2629976" cy="6443898"/>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361950" lvl="1" indent="-274638" algn="l" defTabSz="1022350">
            <a:lnSpc>
              <a:spcPct val="90000"/>
            </a:lnSpc>
            <a:spcBef>
              <a:spcPct val="0"/>
            </a:spcBef>
            <a:spcAft>
              <a:spcPct val="15000"/>
            </a:spcAft>
            <a:buChar char="•"/>
          </a:pPr>
          <a:r>
            <a:rPr lang="ru-RU" sz="2300" b="1" kern="1200" dirty="0">
              <a:solidFill>
                <a:schemeClr val="tx2"/>
              </a:solidFill>
            </a:rPr>
            <a:t>Статья 4</a:t>
          </a:r>
          <a:r>
            <a:rPr lang="ru-RU" sz="2300" kern="1200" dirty="0">
              <a:solidFill>
                <a:schemeClr val="tx2"/>
              </a:solidFill>
            </a:rPr>
            <a:t> </a:t>
          </a:r>
          <a:r>
            <a:rPr lang="ru-RU" sz="2300" kern="1200" dirty="0"/>
            <a:t>утверждает особенности </a:t>
          </a:r>
          <a:r>
            <a:rPr lang="ru-RU" sz="2300" kern="1200" dirty="0">
              <a:solidFill>
                <a:srgbClr val="002060"/>
              </a:solidFill>
            </a:rPr>
            <a:t>установления отдельных </a:t>
          </a:r>
          <a:r>
            <a:rPr lang="ru-RU" sz="2300" kern="1200" dirty="0"/>
            <a:t>расходных обязательств и использования бюджетных ассигнований по обеспечению деятельности органов местного самоуправления и муниципальных учреждений.</a:t>
          </a:r>
        </a:p>
      </dsp:txBody>
      <dsp:txXfrm rot="-5400000">
        <a:off x="2024553" y="200881"/>
        <a:ext cx="6315513" cy="2373206"/>
      </dsp:txXfrm>
    </dsp:sp>
    <dsp:sp modelId="{8FFC2F15-B49B-4CC8-B544-45B8DFCED9CB}">
      <dsp:nvSpPr>
        <dsp:cNvPr id="0" name=""/>
        <dsp:cNvSpPr/>
      </dsp:nvSpPr>
      <dsp:spPr>
        <a:xfrm rot="5400000">
          <a:off x="-440833" y="3526674"/>
          <a:ext cx="2938890" cy="205722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br>
            <a:rPr lang="ru-RU" sz="3000" kern="1200" dirty="0"/>
          </a:br>
          <a:endParaRPr lang="ru-RU" sz="3000" kern="1200" dirty="0"/>
        </a:p>
      </dsp:txBody>
      <dsp:txXfrm rot="-5400000">
        <a:off x="1" y="4114453"/>
        <a:ext cx="2057223" cy="881667"/>
      </dsp:txXfrm>
    </dsp:sp>
    <dsp:sp modelId="{C0E46ECC-F6D6-47CE-9FF3-A47C3127227E}">
      <dsp:nvSpPr>
        <dsp:cNvPr id="0" name=""/>
        <dsp:cNvSpPr/>
      </dsp:nvSpPr>
      <dsp:spPr>
        <a:xfrm rot="5400000">
          <a:off x="4302510" y="956092"/>
          <a:ext cx="1910279" cy="6443898"/>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361950" lvl="1" indent="-274638" algn="l" defTabSz="1066800">
            <a:lnSpc>
              <a:spcPct val="90000"/>
            </a:lnSpc>
            <a:spcBef>
              <a:spcPct val="0"/>
            </a:spcBef>
            <a:spcAft>
              <a:spcPct val="15000"/>
            </a:spcAft>
            <a:buChar char="•"/>
          </a:pPr>
          <a:r>
            <a:rPr lang="ru-RU" sz="2400" b="1" kern="1200" dirty="0">
              <a:solidFill>
                <a:srgbClr val="002060"/>
              </a:solidFill>
            </a:rPr>
            <a:t>Статья 5</a:t>
          </a:r>
          <a:r>
            <a:rPr lang="ru-RU" sz="2400" kern="1200" dirty="0">
              <a:solidFill>
                <a:srgbClr val="002060"/>
              </a:solidFill>
            </a:rPr>
            <a:t> утверждает формы и объем межбюджетных трансфертов.</a:t>
          </a:r>
          <a:endParaRPr lang="ru-RU" sz="2300" kern="1200" dirty="0">
            <a:solidFill>
              <a:srgbClr val="002060"/>
            </a:solidFill>
          </a:endParaRPr>
        </a:p>
      </dsp:txBody>
      <dsp:txXfrm rot="-5400000">
        <a:off x="2035701" y="3316153"/>
        <a:ext cx="6350646" cy="17237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9C6AF7-7716-4192-9C17-2E5A49E04698}">
      <dsp:nvSpPr>
        <dsp:cNvPr id="0" name=""/>
        <dsp:cNvSpPr/>
      </dsp:nvSpPr>
      <dsp:spPr>
        <a:xfrm rot="5400000">
          <a:off x="-449209" y="699091"/>
          <a:ext cx="2994729" cy="209631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endParaRPr lang="ru-RU" sz="3000" kern="1200" dirty="0"/>
        </a:p>
      </dsp:txBody>
      <dsp:txXfrm rot="-5400000">
        <a:off x="1" y="1298036"/>
        <a:ext cx="2096310" cy="898419"/>
      </dsp:txXfrm>
    </dsp:sp>
    <dsp:sp modelId="{58D38416-ED9E-4928-BB95-F240366462D9}">
      <dsp:nvSpPr>
        <dsp:cNvPr id="0" name=""/>
        <dsp:cNvSpPr/>
      </dsp:nvSpPr>
      <dsp:spPr>
        <a:xfrm rot="5400000">
          <a:off x="4181359" y="-2049726"/>
          <a:ext cx="2169768" cy="640481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361950" lvl="1" indent="-274638" algn="l" defTabSz="1155700">
            <a:lnSpc>
              <a:spcPct val="90000"/>
            </a:lnSpc>
            <a:spcBef>
              <a:spcPct val="0"/>
            </a:spcBef>
            <a:spcAft>
              <a:spcPct val="15000"/>
            </a:spcAft>
            <a:buChar char="•"/>
          </a:pPr>
          <a:r>
            <a:rPr lang="ru-RU" sz="2600" kern="1200" dirty="0">
              <a:solidFill>
                <a:srgbClr val="002060"/>
              </a:solidFill>
            </a:rPr>
            <a:t>Общая сумма доходов бюджета </a:t>
          </a:r>
          <a:br>
            <a:rPr lang="ru-RU" sz="2600" kern="1200" dirty="0">
              <a:solidFill>
                <a:srgbClr val="002060"/>
              </a:solidFill>
            </a:rPr>
          </a:br>
          <a:r>
            <a:rPr lang="ru-RU" sz="2600" kern="1200" dirty="0">
              <a:solidFill>
                <a:srgbClr val="002060"/>
              </a:solidFill>
            </a:rPr>
            <a:t>МО «Дубровское городское поселение» на 2025год составляет </a:t>
          </a:r>
          <a:br>
            <a:rPr lang="ru-RU" sz="2600" kern="1200" dirty="0">
              <a:solidFill>
                <a:srgbClr val="002060"/>
              </a:solidFill>
            </a:rPr>
          </a:br>
          <a:r>
            <a:rPr lang="ru-RU" sz="2500" kern="1200" dirty="0">
              <a:solidFill>
                <a:srgbClr val="002060"/>
              </a:solidFill>
            </a:rPr>
            <a:t>                         </a:t>
          </a:r>
          <a:r>
            <a:rPr lang="ru-RU" sz="3000" b="1" kern="1200" dirty="0">
              <a:solidFill>
                <a:srgbClr val="002060"/>
              </a:solidFill>
            </a:rPr>
            <a:t>384 399,2 </a:t>
          </a:r>
          <a:r>
            <a:rPr lang="ru-RU" sz="2400" kern="1200" dirty="0">
              <a:solidFill>
                <a:srgbClr val="002060"/>
              </a:solidFill>
            </a:rPr>
            <a:t>тысячи рублей. </a:t>
          </a:r>
        </a:p>
      </dsp:txBody>
      <dsp:txXfrm rot="-5400000">
        <a:off x="2063838" y="173714"/>
        <a:ext cx="6298892" cy="1957930"/>
      </dsp:txXfrm>
    </dsp:sp>
    <dsp:sp modelId="{8FFC2F15-B49B-4CC8-B544-45B8DFCED9CB}">
      <dsp:nvSpPr>
        <dsp:cNvPr id="0" name=""/>
        <dsp:cNvSpPr/>
      </dsp:nvSpPr>
      <dsp:spPr>
        <a:xfrm rot="5400000">
          <a:off x="-449209" y="3479211"/>
          <a:ext cx="2994729" cy="209631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br>
            <a:rPr lang="ru-RU" sz="3000" kern="1200" dirty="0"/>
          </a:br>
          <a:endParaRPr lang="ru-RU" sz="3000" kern="1200" dirty="0"/>
        </a:p>
      </dsp:txBody>
      <dsp:txXfrm rot="-5400000">
        <a:off x="1" y="4078156"/>
        <a:ext cx="2096310" cy="898419"/>
      </dsp:txXfrm>
    </dsp:sp>
    <dsp:sp modelId="{C0E46ECC-F6D6-47CE-9FF3-A47C3127227E}">
      <dsp:nvSpPr>
        <dsp:cNvPr id="0" name=""/>
        <dsp:cNvSpPr/>
      </dsp:nvSpPr>
      <dsp:spPr>
        <a:xfrm rot="5400000">
          <a:off x="4151260" y="946628"/>
          <a:ext cx="2252128" cy="640481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361950" lvl="1" indent="-274638" algn="l" defTabSz="1155700">
            <a:lnSpc>
              <a:spcPct val="90000"/>
            </a:lnSpc>
            <a:spcBef>
              <a:spcPct val="0"/>
            </a:spcBef>
            <a:spcAft>
              <a:spcPct val="15000"/>
            </a:spcAft>
            <a:buChar char="•"/>
          </a:pPr>
          <a:r>
            <a:rPr lang="ru-RU" sz="2600" kern="1200" dirty="0">
              <a:solidFill>
                <a:srgbClr val="002060"/>
              </a:solidFill>
            </a:rPr>
            <a:t>Сумма налоговых и неналоговых доходов бюджета МО «Дубровское городское поселение» </a:t>
          </a:r>
          <a:br>
            <a:rPr lang="ru-RU" sz="2600" kern="1200" dirty="0">
              <a:solidFill>
                <a:srgbClr val="002060"/>
              </a:solidFill>
            </a:rPr>
          </a:br>
          <a:r>
            <a:rPr lang="ru-RU" sz="2600" kern="1200" dirty="0">
              <a:solidFill>
                <a:srgbClr val="002060"/>
              </a:solidFill>
            </a:rPr>
            <a:t>прогнозируется в сумме</a:t>
          </a:r>
          <a:br>
            <a:rPr lang="ru-RU" sz="2600" kern="1200" dirty="0">
              <a:solidFill>
                <a:srgbClr val="002060"/>
              </a:solidFill>
            </a:rPr>
          </a:br>
          <a:r>
            <a:rPr lang="ru-RU" sz="2600" kern="1200" dirty="0">
              <a:solidFill>
                <a:srgbClr val="002060"/>
              </a:solidFill>
            </a:rPr>
            <a:t>                            </a:t>
          </a:r>
          <a:r>
            <a:rPr lang="ru-RU" sz="3000" b="1" kern="1200" dirty="0">
              <a:solidFill>
                <a:srgbClr val="002060"/>
              </a:solidFill>
            </a:rPr>
            <a:t>84 687,8 </a:t>
          </a:r>
          <a:r>
            <a:rPr lang="ru-RU" sz="2400" kern="1200" dirty="0">
              <a:solidFill>
                <a:srgbClr val="002060"/>
              </a:solidFill>
            </a:rPr>
            <a:t>тысячи рублей.</a:t>
          </a:r>
        </a:p>
      </dsp:txBody>
      <dsp:txXfrm rot="-5400000">
        <a:off x="2074919" y="3132909"/>
        <a:ext cx="6294871" cy="20322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9C6AF7-7716-4192-9C17-2E5A49E04698}">
      <dsp:nvSpPr>
        <dsp:cNvPr id="0" name=""/>
        <dsp:cNvSpPr/>
      </dsp:nvSpPr>
      <dsp:spPr>
        <a:xfrm rot="5400000">
          <a:off x="-449209" y="699091"/>
          <a:ext cx="2994729" cy="209631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endParaRPr lang="ru-RU" sz="3000" kern="1200" dirty="0"/>
        </a:p>
      </dsp:txBody>
      <dsp:txXfrm rot="-5400000">
        <a:off x="1" y="1298036"/>
        <a:ext cx="2096310" cy="898419"/>
      </dsp:txXfrm>
    </dsp:sp>
    <dsp:sp modelId="{58D38416-ED9E-4928-BB95-F240366462D9}">
      <dsp:nvSpPr>
        <dsp:cNvPr id="0" name=""/>
        <dsp:cNvSpPr/>
      </dsp:nvSpPr>
      <dsp:spPr>
        <a:xfrm rot="5400000">
          <a:off x="4181359" y="-2049726"/>
          <a:ext cx="2169768" cy="640481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361950" lvl="1" indent="-274638" algn="l" defTabSz="1155700">
            <a:lnSpc>
              <a:spcPct val="90000"/>
            </a:lnSpc>
            <a:spcBef>
              <a:spcPct val="0"/>
            </a:spcBef>
            <a:spcAft>
              <a:spcPct val="15000"/>
            </a:spcAft>
            <a:buChar char="•"/>
          </a:pPr>
          <a:r>
            <a:rPr lang="ru-RU" sz="2600" kern="1200" dirty="0">
              <a:solidFill>
                <a:srgbClr val="002060"/>
              </a:solidFill>
            </a:rPr>
            <a:t>Расходы на реализацию муниципальных программ в 2025 году составляют </a:t>
          </a:r>
          <a:r>
            <a:rPr lang="ru-RU" sz="3000" b="1" kern="1200" dirty="0">
              <a:solidFill>
                <a:srgbClr val="002060"/>
              </a:solidFill>
            </a:rPr>
            <a:t>93,5</a:t>
          </a:r>
          <a:r>
            <a:rPr lang="ru-RU" sz="1600" b="1" kern="1200" dirty="0">
              <a:solidFill>
                <a:srgbClr val="002060"/>
              </a:solidFill>
            </a:rPr>
            <a:t> </a:t>
          </a:r>
          <a:r>
            <a:rPr lang="ru-RU" sz="3000" b="1" kern="1200" dirty="0">
              <a:solidFill>
                <a:srgbClr val="002060"/>
              </a:solidFill>
            </a:rPr>
            <a:t>%</a:t>
          </a:r>
          <a:r>
            <a:rPr lang="ru-RU" sz="3000" kern="1200" dirty="0">
              <a:solidFill>
                <a:srgbClr val="002060"/>
              </a:solidFill>
            </a:rPr>
            <a:t> </a:t>
          </a:r>
          <a:r>
            <a:rPr lang="ru-RU" sz="2600" kern="1200" dirty="0">
              <a:solidFill>
                <a:srgbClr val="002060"/>
              </a:solidFill>
            </a:rPr>
            <a:t>от расходной части бюджета</a:t>
          </a:r>
          <a:r>
            <a:rPr lang="ru-RU" sz="2400" kern="1200" dirty="0">
              <a:solidFill>
                <a:srgbClr val="002060"/>
              </a:solidFill>
            </a:rPr>
            <a:t>. </a:t>
          </a:r>
        </a:p>
      </dsp:txBody>
      <dsp:txXfrm rot="-5400000">
        <a:off x="2063838" y="173714"/>
        <a:ext cx="6298892" cy="1957930"/>
      </dsp:txXfrm>
    </dsp:sp>
    <dsp:sp modelId="{8FFC2F15-B49B-4CC8-B544-45B8DFCED9CB}">
      <dsp:nvSpPr>
        <dsp:cNvPr id="0" name=""/>
        <dsp:cNvSpPr/>
      </dsp:nvSpPr>
      <dsp:spPr>
        <a:xfrm rot="5400000">
          <a:off x="-449209" y="3479211"/>
          <a:ext cx="2994729" cy="209631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br>
            <a:rPr lang="ru-RU" sz="3000" kern="1200" dirty="0"/>
          </a:br>
          <a:endParaRPr lang="ru-RU" sz="3000" kern="1200" dirty="0"/>
        </a:p>
      </dsp:txBody>
      <dsp:txXfrm rot="-5400000">
        <a:off x="1" y="4078156"/>
        <a:ext cx="2096310" cy="898419"/>
      </dsp:txXfrm>
    </dsp:sp>
    <dsp:sp modelId="{C0E46ECC-F6D6-47CE-9FF3-A47C3127227E}">
      <dsp:nvSpPr>
        <dsp:cNvPr id="0" name=""/>
        <dsp:cNvSpPr/>
      </dsp:nvSpPr>
      <dsp:spPr>
        <a:xfrm rot="5400000">
          <a:off x="4151260" y="946628"/>
          <a:ext cx="2252128" cy="640481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361950" lvl="1" indent="-274638" algn="l" defTabSz="1155700">
            <a:lnSpc>
              <a:spcPct val="90000"/>
            </a:lnSpc>
            <a:spcBef>
              <a:spcPct val="0"/>
            </a:spcBef>
            <a:spcAft>
              <a:spcPct val="15000"/>
            </a:spcAft>
            <a:buChar char="•"/>
          </a:pPr>
          <a:r>
            <a:rPr lang="ru-RU" sz="2600" kern="1200" dirty="0">
              <a:solidFill>
                <a:srgbClr val="002060"/>
              </a:solidFill>
            </a:rPr>
            <a:t>В структуре расходов в 2025-2027 </a:t>
          </a:r>
          <a:r>
            <a:rPr lang="ru-RU" sz="2600" kern="1200" dirty="0" err="1">
              <a:solidFill>
                <a:srgbClr val="002060"/>
              </a:solidFill>
            </a:rPr>
            <a:t>г.г</a:t>
          </a:r>
          <a:r>
            <a:rPr lang="ru-RU" sz="2600" kern="1200" dirty="0">
              <a:solidFill>
                <a:srgbClr val="002060"/>
              </a:solidFill>
            </a:rPr>
            <a:t>. наибольший удельный вес занимают расходы на «Развитие культуры и спорта»-строительство </a:t>
          </a:r>
          <a:r>
            <a:rPr lang="ru-RU" sz="2600" kern="1200" dirty="0" err="1">
              <a:solidFill>
                <a:srgbClr val="002060"/>
              </a:solidFill>
            </a:rPr>
            <a:t>ФОКа</a:t>
          </a:r>
          <a:r>
            <a:rPr lang="ru-RU" sz="2600" kern="1200" dirty="0">
              <a:solidFill>
                <a:srgbClr val="002060"/>
              </a:solidFill>
            </a:rPr>
            <a:t> – </a:t>
          </a:r>
          <a:br>
            <a:rPr lang="ru-RU" sz="2600" kern="1200" dirty="0">
              <a:solidFill>
                <a:srgbClr val="002060"/>
              </a:solidFill>
            </a:rPr>
          </a:br>
          <a:r>
            <a:rPr lang="ru-RU" sz="2600" kern="1200" dirty="0">
              <a:solidFill>
                <a:srgbClr val="002060"/>
              </a:solidFill>
            </a:rPr>
            <a:t>                       </a:t>
          </a:r>
          <a:r>
            <a:rPr lang="ru-RU" sz="3000" b="1" kern="1200" dirty="0">
              <a:solidFill>
                <a:srgbClr val="002060"/>
              </a:solidFill>
            </a:rPr>
            <a:t>64,6</a:t>
          </a:r>
          <a:r>
            <a:rPr lang="ru-RU" sz="1600" b="1" kern="1200" dirty="0">
              <a:solidFill>
                <a:srgbClr val="002060"/>
              </a:solidFill>
            </a:rPr>
            <a:t> </a:t>
          </a:r>
          <a:r>
            <a:rPr lang="ru-RU" sz="3000" b="1" kern="1200" dirty="0">
              <a:solidFill>
                <a:srgbClr val="002060"/>
              </a:solidFill>
            </a:rPr>
            <a:t>%, «</a:t>
          </a:r>
          <a:r>
            <a:rPr lang="ru-RU" sz="3000" b="0" kern="1200" dirty="0">
              <a:solidFill>
                <a:srgbClr val="002060"/>
              </a:solidFill>
            </a:rPr>
            <a:t>Благоустройство</a:t>
          </a:r>
          <a:r>
            <a:rPr lang="ru-RU" sz="3000" b="1" kern="1200" dirty="0">
              <a:solidFill>
                <a:srgbClr val="002060"/>
              </a:solidFill>
            </a:rPr>
            <a:t>»-23,3%</a:t>
          </a:r>
          <a:r>
            <a:rPr lang="ru-RU" sz="2600" kern="1200" dirty="0">
              <a:solidFill>
                <a:srgbClr val="002060"/>
              </a:solidFill>
            </a:rPr>
            <a:t>.                            </a:t>
          </a:r>
          <a:endParaRPr lang="ru-RU" sz="2400" kern="1200" dirty="0">
            <a:solidFill>
              <a:srgbClr val="002060"/>
            </a:solidFill>
          </a:endParaRPr>
        </a:p>
      </dsp:txBody>
      <dsp:txXfrm rot="-5400000">
        <a:off x="2074919" y="3132909"/>
        <a:ext cx="6294871" cy="2032248"/>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0ADF92-D5D4-4E8A-BFBD-407325CF4A7E}" type="datetimeFigureOut">
              <a:rPr lang="ru-RU" smtClean="0"/>
              <a:pPr/>
              <a:t>03.12.2024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17AF10-29A5-4342-B679-3F0753D4A4A7}" type="slidenum">
              <a:rPr lang="ru-RU" smtClean="0"/>
              <a:pPr/>
              <a:t>‹#›</a:t>
            </a:fld>
            <a:endParaRPr lang="ru-RU"/>
          </a:p>
        </p:txBody>
      </p:sp>
    </p:spTree>
    <p:extLst>
      <p:ext uri="{BB962C8B-B14F-4D97-AF65-F5344CB8AC3E}">
        <p14:creationId xmlns:p14="http://schemas.microsoft.com/office/powerpoint/2010/main" val="271638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417AF10-29A5-4342-B679-3F0753D4A4A7}" type="slidenum">
              <a:rPr lang="ru-RU" smtClean="0"/>
              <a:pPr/>
              <a:t>11</a:t>
            </a:fld>
            <a:endParaRPr lang="ru-RU"/>
          </a:p>
        </p:txBody>
      </p:sp>
    </p:spTree>
    <p:extLst>
      <p:ext uri="{BB962C8B-B14F-4D97-AF65-F5344CB8AC3E}">
        <p14:creationId xmlns:p14="http://schemas.microsoft.com/office/powerpoint/2010/main" val="1199116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92A7446F-779C-44B3-B629-4FF7AA29F644}" type="datetimeFigureOut">
              <a:rPr lang="ru-RU" smtClean="0"/>
              <a:pPr/>
              <a:t>03.12.2024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A7E98B7-AAC6-424C-8D5A-0650E32AF1FC}"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2A7446F-779C-44B3-B629-4FF7AA29F644}" type="datetimeFigureOut">
              <a:rPr lang="ru-RU" smtClean="0"/>
              <a:pPr/>
              <a:t>03.12.2024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A7E98B7-AAC6-424C-8D5A-0650E32AF1FC}"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2A7446F-779C-44B3-B629-4FF7AA29F644}" type="datetimeFigureOut">
              <a:rPr lang="ru-RU" smtClean="0"/>
              <a:pPr/>
              <a:t>03.12.2024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A7E98B7-AAC6-424C-8D5A-0650E32AF1FC}"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30124AD7-083B-44C0-B5FB-F59FC2973BAF}"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2A7446F-779C-44B3-B629-4FF7AA29F644}" type="datetimeFigureOut">
              <a:rPr lang="ru-RU" smtClean="0"/>
              <a:pPr/>
              <a:t>03.12.2024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A7E98B7-AAC6-424C-8D5A-0650E32AF1FC}"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92A7446F-779C-44B3-B629-4FF7AA29F644}" type="datetimeFigureOut">
              <a:rPr lang="ru-RU" smtClean="0"/>
              <a:pPr/>
              <a:t>03.12.2024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A7E98B7-AAC6-424C-8D5A-0650E32AF1FC}"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92A7446F-779C-44B3-B629-4FF7AA29F644}" type="datetimeFigureOut">
              <a:rPr lang="ru-RU" smtClean="0"/>
              <a:pPr/>
              <a:t>03.12.2024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A7E98B7-AAC6-424C-8D5A-0650E32AF1FC}"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92A7446F-779C-44B3-B629-4FF7AA29F644}" type="datetimeFigureOut">
              <a:rPr lang="ru-RU" smtClean="0"/>
              <a:pPr/>
              <a:t>03.12.2024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0A7E98B7-AAC6-424C-8D5A-0650E32AF1FC}"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92A7446F-779C-44B3-B629-4FF7AA29F644}" type="datetimeFigureOut">
              <a:rPr lang="ru-RU" smtClean="0"/>
              <a:pPr/>
              <a:t>03.12.2024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0A7E98B7-AAC6-424C-8D5A-0650E32AF1FC}"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2A7446F-779C-44B3-B629-4FF7AA29F644}" type="datetimeFigureOut">
              <a:rPr lang="ru-RU" smtClean="0"/>
              <a:pPr/>
              <a:t>03.12.2024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0A7E98B7-AAC6-424C-8D5A-0650E32AF1FC}"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92A7446F-779C-44B3-B629-4FF7AA29F644}" type="datetimeFigureOut">
              <a:rPr lang="ru-RU" smtClean="0"/>
              <a:pPr/>
              <a:t>03.12.2024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A7E98B7-AAC6-424C-8D5A-0650E32AF1FC}"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92A7446F-779C-44B3-B629-4FF7AA29F644}" type="datetimeFigureOut">
              <a:rPr lang="ru-RU" smtClean="0"/>
              <a:pPr/>
              <a:t>03.12.2024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A7E98B7-AAC6-424C-8D5A-0650E32AF1FC}"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A7446F-779C-44B3-B629-4FF7AA29F644}" type="datetimeFigureOut">
              <a:rPr lang="ru-RU" smtClean="0"/>
              <a:pPr/>
              <a:t>03.12.2024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7E98B7-AAC6-424C-8D5A-0650E32AF1FC}"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2.xml"/><Relationship Id="rId1" Type="http://schemas.openxmlformats.org/officeDocument/2006/relationships/vmlDrawing" Target="../drawings/vmlDrawing2.vml"/><Relationship Id="rId5" Type="http://schemas.openxmlformats.org/officeDocument/2006/relationships/image" Target="../media/image9.emf"/><Relationship Id="rId4" Type="http://schemas.openxmlformats.org/officeDocument/2006/relationships/oleObject" Target="../embeddings/Microsoft_Word_97_-_2003_Document.doc"/></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5.e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 name="Рисунок 11" descr="Триколор_Фон_Small.jpg"/>
          <p:cNvPicPr>
            <a:picLocks noChangeAspect="1"/>
          </p:cNvPicPr>
          <p:nvPr/>
        </p:nvPicPr>
        <p:blipFill>
          <a:blip r:embed="rId2"/>
          <a:stretch>
            <a:fillRect/>
          </a:stretch>
        </p:blipFill>
        <p:spPr>
          <a:xfrm>
            <a:off x="0" y="0"/>
            <a:ext cx="9144000" cy="6858000"/>
          </a:xfrm>
          <a:prstGeom prst="rect">
            <a:avLst/>
          </a:prstGeom>
        </p:spPr>
      </p:pic>
      <p:pic>
        <p:nvPicPr>
          <p:cNvPr id="7" name="Рисунок 6" descr="1.jpg"/>
          <p:cNvPicPr>
            <a:picLocks noChangeAspect="1"/>
          </p:cNvPicPr>
          <p:nvPr/>
        </p:nvPicPr>
        <p:blipFill>
          <a:blip r:embed="rId3" cstate="print"/>
          <a:stretch>
            <a:fillRect/>
          </a:stretch>
        </p:blipFill>
        <p:spPr>
          <a:xfrm>
            <a:off x="0" y="1500174"/>
            <a:ext cx="9144000" cy="5142448"/>
          </a:xfrm>
          <a:prstGeom prst="rect">
            <a:avLst/>
          </a:prstGeom>
        </p:spPr>
      </p:pic>
      <p:sp>
        <p:nvSpPr>
          <p:cNvPr id="5" name="TextBox 4"/>
          <p:cNvSpPr txBox="1"/>
          <p:nvPr/>
        </p:nvSpPr>
        <p:spPr>
          <a:xfrm>
            <a:off x="1714481" y="71414"/>
            <a:ext cx="7286676" cy="1523494"/>
          </a:xfrm>
          <a:prstGeom prst="rect">
            <a:avLst/>
          </a:prstGeom>
          <a:noFill/>
        </p:spPr>
        <p:txBody>
          <a:bodyPr wrap="square" rtlCol="0">
            <a:spAutoFit/>
          </a:bodyPr>
          <a:lstStyle/>
          <a:p>
            <a:pPr>
              <a:lnSpc>
                <a:spcPct val="150000"/>
              </a:lnSpc>
            </a:pPr>
            <a:r>
              <a:rPr lang="ru-RU" sz="3100" b="1" dirty="0">
                <a:solidFill>
                  <a:schemeClr val="tx2"/>
                </a:solidFill>
                <a:latin typeface="Arial" pitchFamily="34" charset="0"/>
                <a:cs typeface="Arial" pitchFamily="34" charset="0"/>
              </a:rPr>
              <a:t>Муниципальное образование</a:t>
            </a:r>
          </a:p>
          <a:p>
            <a:pPr>
              <a:lnSpc>
                <a:spcPct val="150000"/>
              </a:lnSpc>
            </a:pPr>
            <a:r>
              <a:rPr lang="ru-RU" sz="3100" b="1" dirty="0">
                <a:solidFill>
                  <a:srgbClr val="C00000"/>
                </a:solidFill>
                <a:latin typeface="Arial" pitchFamily="34" charset="0"/>
                <a:cs typeface="Arial" pitchFamily="34" charset="0"/>
              </a:rPr>
              <a:t>«</a:t>
            </a:r>
            <a:r>
              <a:rPr lang="ru-RU" sz="3100" b="1" dirty="0" err="1">
                <a:solidFill>
                  <a:srgbClr val="C00000"/>
                </a:solidFill>
                <a:latin typeface="Arial" pitchFamily="34" charset="0"/>
                <a:cs typeface="Arial" pitchFamily="34" charset="0"/>
              </a:rPr>
              <a:t>Дубровское</a:t>
            </a:r>
            <a:r>
              <a:rPr lang="ru-RU" sz="3100" b="1" dirty="0">
                <a:solidFill>
                  <a:srgbClr val="C00000"/>
                </a:solidFill>
                <a:latin typeface="Arial" pitchFamily="34" charset="0"/>
                <a:cs typeface="Arial" pitchFamily="34" charset="0"/>
              </a:rPr>
              <a:t> городское поселение»</a:t>
            </a:r>
          </a:p>
        </p:txBody>
      </p:sp>
      <p:pic>
        <p:nvPicPr>
          <p:cNvPr id="6" name="Рисунок 5" descr="Герб_Дубровки копия.png"/>
          <p:cNvPicPr>
            <a:picLocks noChangeAspect="1"/>
          </p:cNvPicPr>
          <p:nvPr/>
        </p:nvPicPr>
        <p:blipFill>
          <a:blip r:embed="rId4" cstate="print"/>
          <a:stretch>
            <a:fillRect/>
          </a:stretch>
        </p:blipFill>
        <p:spPr>
          <a:xfrm>
            <a:off x="142844" y="142852"/>
            <a:ext cx="1428760" cy="163601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Триколор_Фон_Small.jpg"/>
          <p:cNvPicPr>
            <a:picLocks noChangeAspect="1"/>
          </p:cNvPicPr>
          <p:nvPr/>
        </p:nvPicPr>
        <p:blipFill>
          <a:blip r:embed="rId2"/>
          <a:stretch>
            <a:fillRect/>
          </a:stretch>
        </p:blipFill>
        <p:spPr>
          <a:xfrm>
            <a:off x="0" y="0"/>
            <a:ext cx="9144000" cy="6858000"/>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332656"/>
            <a:ext cx="9144000" cy="668455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Триколор_Фон_Small.jpg"/>
          <p:cNvPicPr>
            <a:picLocks noChangeAspect="1"/>
          </p:cNvPicPr>
          <p:nvPr/>
        </p:nvPicPr>
        <p:blipFill>
          <a:blip r:embed="rId3"/>
          <a:stretch>
            <a:fillRect/>
          </a:stretch>
        </p:blipFill>
        <p:spPr>
          <a:xfrm>
            <a:off x="0" y="0"/>
            <a:ext cx="9144000" cy="6858000"/>
          </a:xfrm>
          <a:prstGeom prst="rect">
            <a:avLst/>
          </a:prstGeom>
        </p:spPr>
      </p:pic>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6720"/>
            <a:ext cx="9144000" cy="668455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Триколор_Фон_Small.jpg"/>
          <p:cNvPicPr>
            <a:picLocks noChangeAspect="1"/>
          </p:cNvPicPr>
          <p:nvPr/>
        </p:nvPicPr>
        <p:blipFill>
          <a:blip r:embed="rId2"/>
          <a:stretch>
            <a:fillRect/>
          </a:stretch>
        </p:blipFill>
        <p:spPr>
          <a:xfrm>
            <a:off x="0" y="0"/>
            <a:ext cx="9144000" cy="6858000"/>
          </a:xfrm>
          <a:prstGeom prst="rect">
            <a:avLst/>
          </a:prstGeom>
        </p:spPr>
      </p:pic>
      <p:sp>
        <p:nvSpPr>
          <p:cNvPr id="4" name="Text Box 3"/>
          <p:cNvSpPr txBox="1">
            <a:spLocks noGrp="1" noChangeArrowheads="1"/>
          </p:cNvSpPr>
          <p:nvPr>
            <p:ph type="title"/>
          </p:nvPr>
        </p:nvSpPr>
        <p:spPr bwMode="auto">
          <a:xfrm>
            <a:off x="428596" y="2357431"/>
            <a:ext cx="8229600" cy="4339650"/>
          </a:xfrm>
          <a:prstGeom prst="rect">
            <a:avLst/>
          </a:prstGeom>
          <a:noFill/>
          <a:ln w="9525">
            <a:noFill/>
            <a:miter lim="800000"/>
            <a:headEnd/>
            <a:tailEnd/>
          </a:ln>
        </p:spPr>
        <p:txBody>
          <a:bodyPr wrap="square">
            <a:spAutoFit/>
          </a:bodyPr>
          <a:lstStyle/>
          <a:p>
            <a:pPr algn="ctr"/>
            <a:endParaRPr lang="ru-RU" sz="3200" b="1" dirty="0">
              <a:solidFill>
                <a:srgbClr val="FF0000"/>
              </a:solidFill>
              <a:latin typeface="Adobe Garamond Pro Bold" pitchFamily="18" charset="0"/>
            </a:endParaRPr>
          </a:p>
          <a:p>
            <a:pPr>
              <a:lnSpc>
                <a:spcPct val="200000"/>
              </a:lnSpc>
              <a:spcBef>
                <a:spcPts val="0"/>
              </a:spcBef>
            </a:pPr>
            <a:br>
              <a:rPr lang="ru-RU" sz="6200" b="1" i="1" spc="50" dirty="0">
                <a:solidFill>
                  <a:srgbClr val="FF0000"/>
                </a:solidFill>
              </a:rPr>
            </a:br>
            <a:endParaRPr lang="ru-RU" sz="6000" b="1" spc="50" dirty="0">
              <a:solidFill>
                <a:schemeClr val="bg1"/>
              </a:solidFill>
              <a:latin typeface="Adobe Garamond Pro Bold" pitchFamily="18" charset="0"/>
            </a:endParaRPr>
          </a:p>
        </p:txBody>
      </p:sp>
      <p:sp>
        <p:nvSpPr>
          <p:cNvPr id="5" name="Прямоугольник 4"/>
          <p:cNvSpPr/>
          <p:nvPr/>
        </p:nvSpPr>
        <p:spPr>
          <a:xfrm>
            <a:off x="1142976" y="2357430"/>
            <a:ext cx="6858048" cy="3600986"/>
          </a:xfrm>
          <a:prstGeom prst="rect">
            <a:avLst/>
          </a:prstGeom>
        </p:spPr>
        <p:txBody>
          <a:bodyPr wrap="square">
            <a:spAutoFit/>
          </a:bodyPr>
          <a:lstStyle/>
          <a:p>
            <a:pPr algn="ctr">
              <a:lnSpc>
                <a:spcPct val="200000"/>
              </a:lnSpc>
              <a:spcBef>
                <a:spcPts val="2400"/>
              </a:spcBef>
            </a:pPr>
            <a:r>
              <a:rPr lang="ru-RU" sz="5200" b="1" spc="300" dirty="0">
                <a:solidFill>
                  <a:schemeClr val="bg1"/>
                </a:solidFill>
              </a:rPr>
              <a:t>РАСХОДНАЯ ЧАСТЬ</a:t>
            </a:r>
            <a:endParaRPr lang="en-US" sz="5200" b="1" spc="300" dirty="0">
              <a:solidFill>
                <a:schemeClr val="bg1"/>
              </a:solidFill>
            </a:endParaRPr>
          </a:p>
          <a:p>
            <a:pPr algn="ctr">
              <a:lnSpc>
                <a:spcPct val="200000"/>
              </a:lnSpc>
              <a:spcBef>
                <a:spcPts val="2400"/>
              </a:spcBef>
            </a:pPr>
            <a:r>
              <a:rPr lang="ru-RU" sz="5200" b="1" spc="300" dirty="0">
                <a:solidFill>
                  <a:schemeClr val="bg1"/>
                </a:solidFill>
              </a:rPr>
              <a:t> БЮДЖЕТА</a:t>
            </a:r>
          </a:p>
        </p:txBody>
      </p:sp>
    </p:spTree>
  </p:cSld>
  <p:clrMapOvr>
    <a:masterClrMapping/>
  </p:clrMapOvr>
  <p:transition>
    <p:diamon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Триколор_Фон_Small.jpg"/>
          <p:cNvPicPr>
            <a:picLocks noChangeAspect="1"/>
          </p:cNvPicPr>
          <p:nvPr/>
        </p:nvPicPr>
        <p:blipFill>
          <a:blip r:embed="rId2"/>
          <a:stretch>
            <a:fillRect/>
          </a:stretch>
        </p:blipFill>
        <p:spPr>
          <a:xfrm>
            <a:off x="0" y="0"/>
            <a:ext cx="9144000" cy="6858000"/>
          </a:xfrm>
          <a:prstGeom prst="rect">
            <a:avLst/>
          </a:prstGeom>
        </p:spPr>
      </p:pic>
      <p:graphicFrame>
        <p:nvGraphicFramePr>
          <p:cNvPr id="5" name="Схема 4"/>
          <p:cNvGraphicFramePr/>
          <p:nvPr>
            <p:extLst>
              <p:ext uri="{D42A27DB-BD31-4B8C-83A1-F6EECF244321}">
                <p14:modId xmlns:p14="http://schemas.microsoft.com/office/powerpoint/2010/main" val="369903645"/>
              </p:ext>
            </p:extLst>
          </p:nvPr>
        </p:nvGraphicFramePr>
        <p:xfrm>
          <a:off x="285720" y="428604"/>
          <a:ext cx="8501122" cy="60247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83424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Триколор_Фон_Small.jpg"/>
          <p:cNvPicPr>
            <a:picLocks noChangeAspect="1"/>
          </p:cNvPicPr>
          <p:nvPr/>
        </p:nvPicPr>
        <p:blipFill>
          <a:blip r:embed="rId2"/>
          <a:stretch>
            <a:fillRect/>
          </a:stretch>
        </p:blipFill>
        <p:spPr>
          <a:xfrm>
            <a:off x="0" y="-30832"/>
            <a:ext cx="9144000" cy="6858000"/>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6720"/>
            <a:ext cx="9144000" cy="668455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Рисунок 3" descr="Триколор_Фон_Small.jpg"/>
          <p:cNvPicPr>
            <a:picLocks noChangeAspect="1"/>
          </p:cNvPicPr>
          <p:nvPr/>
        </p:nvPicPr>
        <p:blipFill>
          <a:blip r:embed="rId3"/>
          <a:stretch>
            <a:fillRect/>
          </a:stretch>
        </p:blipFill>
        <p:spPr>
          <a:xfrm>
            <a:off x="0" y="332656"/>
            <a:ext cx="9144000" cy="6858000"/>
          </a:xfrm>
          <a:prstGeom prst="rect">
            <a:avLst/>
          </a:prstGeom>
        </p:spPr>
      </p:pic>
      <p:graphicFrame>
        <p:nvGraphicFramePr>
          <p:cNvPr id="3074" name="Object 3"/>
          <p:cNvGraphicFramePr>
            <a:graphicFrameLocks noGrp="1" noChangeAspect="1"/>
          </p:cNvGraphicFramePr>
          <p:nvPr>
            <p:ph/>
            <p:extLst>
              <p:ext uri="{D42A27DB-BD31-4B8C-83A1-F6EECF244321}">
                <p14:modId xmlns:p14="http://schemas.microsoft.com/office/powerpoint/2010/main" val="2743666636"/>
              </p:ext>
            </p:extLst>
          </p:nvPr>
        </p:nvGraphicFramePr>
        <p:xfrm>
          <a:off x="684213" y="1787525"/>
          <a:ext cx="10160000" cy="6829425"/>
        </p:xfrm>
        <a:graphic>
          <a:graphicData uri="http://schemas.openxmlformats.org/presentationml/2006/ole">
            <mc:AlternateContent xmlns:mc="http://schemas.openxmlformats.org/markup-compatibility/2006">
              <mc:Choice xmlns:v="urn:schemas-microsoft-com:vml" Requires="v">
                <p:oleObj spid="_x0000_s777273" name="Document" r:id="rId4" imgW="11542905" imgH="7758280" progId="Word.Document.8">
                  <p:embed/>
                </p:oleObj>
              </mc:Choice>
              <mc:Fallback>
                <p:oleObj name="Document" r:id="rId4" imgW="11542905" imgH="7758280" progId="Word.Document.8">
                  <p:embed/>
                  <p:pic>
                    <p:nvPicPr>
                      <p:cNvPr id="0" name=""/>
                      <p:cNvPicPr>
                        <a:picLocks noChangeAspect="1" noChangeArrowheads="1"/>
                      </p:cNvPicPr>
                      <p:nvPr/>
                    </p:nvPicPr>
                    <p:blipFill>
                      <a:blip r:embed="rId5"/>
                      <a:srcRect/>
                      <a:stretch>
                        <a:fillRect/>
                      </a:stretch>
                    </p:blipFill>
                    <p:spPr bwMode="auto">
                      <a:xfrm>
                        <a:off x="684213" y="1787525"/>
                        <a:ext cx="10160000" cy="6829425"/>
                      </a:xfrm>
                      <a:prstGeom prst="rect">
                        <a:avLst/>
                      </a:prstGeom>
                      <a:noFill/>
                      <a:ln>
                        <a:noFill/>
                      </a:ln>
                      <a:effectLst/>
                    </p:spPr>
                  </p:pic>
                </p:oleObj>
              </mc:Fallback>
            </mc:AlternateContent>
          </a:graphicData>
        </a:graphic>
      </p:graphicFrame>
      <p:sp>
        <p:nvSpPr>
          <p:cNvPr id="5" name="TextBox 4"/>
          <p:cNvSpPr txBox="1"/>
          <p:nvPr/>
        </p:nvSpPr>
        <p:spPr>
          <a:xfrm>
            <a:off x="323528" y="764704"/>
            <a:ext cx="8712968" cy="1221873"/>
          </a:xfrm>
          <a:prstGeom prst="rect">
            <a:avLst/>
          </a:prstGeom>
          <a:noFill/>
        </p:spPr>
        <p:txBody>
          <a:bodyPr wrap="square" rtlCol="0">
            <a:spAutoFit/>
          </a:bodyPr>
          <a:lstStyle/>
          <a:p>
            <a:pPr algn="ctr">
              <a:lnSpc>
                <a:spcPct val="90000"/>
              </a:lnSpc>
            </a:pPr>
            <a:r>
              <a:rPr lang="ru-RU" sz="3200" b="1" spc="30" dirty="0">
                <a:solidFill>
                  <a:schemeClr val="tx2"/>
                </a:solidFill>
              </a:rPr>
              <a:t>Раздел 0100 «Общегосударственные вопросы»</a:t>
            </a:r>
            <a:endParaRPr lang="en-US" sz="3200" b="1" spc="30" dirty="0">
              <a:solidFill>
                <a:schemeClr val="tx2"/>
              </a:solidFill>
            </a:endParaRPr>
          </a:p>
          <a:p>
            <a:pPr marL="177800" indent="-84138">
              <a:lnSpc>
                <a:spcPct val="90000"/>
              </a:lnSpc>
              <a:spcBef>
                <a:spcPts val="600"/>
              </a:spcBef>
            </a:pPr>
            <a:r>
              <a:rPr lang="en-US" sz="4400" b="1" dirty="0">
                <a:solidFill>
                  <a:schemeClr val="accent5">
                    <a:lumMod val="50000"/>
                  </a:schemeClr>
                </a:solidFill>
              </a:rPr>
              <a:t> </a:t>
            </a:r>
            <a:endParaRPr lang="ru-RU" dirty="0">
              <a:solidFill>
                <a:schemeClr val="tx2"/>
              </a:solidFill>
            </a:endParaRPr>
          </a:p>
        </p:txBody>
      </p:sp>
    </p:spTree>
    <p:extLst>
      <p:ext uri="{BB962C8B-B14F-4D97-AF65-F5344CB8AC3E}">
        <p14:creationId xmlns:p14="http://schemas.microsoft.com/office/powerpoint/2010/main" val="759645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Триколор_Фон_Small.jpg"/>
          <p:cNvPicPr>
            <a:picLocks noChangeAspect="1"/>
          </p:cNvPicPr>
          <p:nvPr/>
        </p:nvPicPr>
        <p:blipFill>
          <a:blip r:embed="rId2"/>
          <a:stretch>
            <a:fillRect/>
          </a:stretch>
        </p:blipFill>
        <p:spPr>
          <a:xfrm>
            <a:off x="0" y="0"/>
            <a:ext cx="9144000" cy="6858000"/>
          </a:xfrm>
          <a:prstGeom prst="rect">
            <a:avLst/>
          </a:prstGeom>
        </p:spPr>
      </p:pic>
      <p:sp>
        <p:nvSpPr>
          <p:cNvPr id="5" name="TextBox 4"/>
          <p:cNvSpPr txBox="1"/>
          <p:nvPr/>
        </p:nvSpPr>
        <p:spPr>
          <a:xfrm>
            <a:off x="0" y="357166"/>
            <a:ext cx="9144000" cy="1443472"/>
          </a:xfrm>
          <a:prstGeom prst="rect">
            <a:avLst/>
          </a:prstGeom>
          <a:noFill/>
        </p:spPr>
        <p:txBody>
          <a:bodyPr wrap="square" rtlCol="0">
            <a:spAutoFit/>
          </a:bodyPr>
          <a:lstStyle/>
          <a:p>
            <a:pPr algn="ctr">
              <a:lnSpc>
                <a:spcPct val="90000"/>
              </a:lnSpc>
            </a:pPr>
            <a:r>
              <a:rPr lang="ru-RU" sz="3200" b="1" i="1" dirty="0">
                <a:solidFill>
                  <a:srgbClr val="FF0000"/>
                </a:solidFill>
              </a:rPr>
              <a:t> </a:t>
            </a:r>
            <a:r>
              <a:rPr lang="ru-RU" sz="3200" b="1" spc="30" dirty="0">
                <a:solidFill>
                  <a:schemeClr val="tx2"/>
                </a:solidFill>
              </a:rPr>
              <a:t>Раздел 0200 «Национальная оборона»</a:t>
            </a:r>
          </a:p>
          <a:p>
            <a:pPr indent="88900">
              <a:lnSpc>
                <a:spcPct val="90000"/>
              </a:lnSpc>
              <a:spcBef>
                <a:spcPts val="600"/>
              </a:spcBef>
            </a:pPr>
            <a:r>
              <a:rPr lang="ru-RU" sz="3600" b="1" dirty="0">
                <a:solidFill>
                  <a:srgbClr val="002060"/>
                </a:solidFill>
              </a:rPr>
              <a:t> 380,3 </a:t>
            </a:r>
            <a:r>
              <a:rPr lang="ru-RU" sz="2400" b="1" dirty="0">
                <a:solidFill>
                  <a:srgbClr val="002060"/>
                </a:solidFill>
              </a:rPr>
              <a:t>тыс. рублей.</a:t>
            </a:r>
            <a:endParaRPr lang="ru-RU" sz="2400" b="1" spc="30" dirty="0">
              <a:solidFill>
                <a:srgbClr val="002060"/>
              </a:solidFill>
            </a:endParaRPr>
          </a:p>
          <a:p>
            <a:pPr algn="ctr">
              <a:lnSpc>
                <a:spcPct val="90000"/>
              </a:lnSpc>
            </a:pPr>
            <a:endParaRPr lang="ru-RU" sz="2400" b="1" spc="30" dirty="0">
              <a:solidFill>
                <a:srgbClr val="002060"/>
              </a:solidFill>
            </a:endParaRPr>
          </a:p>
        </p:txBody>
      </p:sp>
      <p:sp>
        <p:nvSpPr>
          <p:cNvPr id="3" name="TextBox 2"/>
          <p:cNvSpPr txBox="1"/>
          <p:nvPr/>
        </p:nvSpPr>
        <p:spPr>
          <a:xfrm>
            <a:off x="7326969" y="5117469"/>
            <a:ext cx="1739579" cy="1754326"/>
          </a:xfrm>
          <a:prstGeom prst="rect">
            <a:avLst/>
          </a:prstGeom>
          <a:noFill/>
        </p:spPr>
        <p:txBody>
          <a:bodyPr wrap="none" rtlCol="0">
            <a:spAutoFit/>
          </a:bodyPr>
          <a:lstStyle/>
          <a:p>
            <a:r>
              <a:rPr lang="ru-RU" altLang="ru-RU" i="1" dirty="0">
                <a:solidFill>
                  <a:schemeClr val="bg1"/>
                </a:solidFill>
                <a:latin typeface="Arial" panose="020B0604020202020204" pitchFamily="34" charset="0"/>
              </a:rPr>
              <a:t>На приёме </a:t>
            </a:r>
          </a:p>
          <a:p>
            <a:r>
              <a:rPr lang="ru-RU" altLang="ru-RU" i="1" dirty="0">
                <a:solidFill>
                  <a:schemeClr val="bg1"/>
                </a:solidFill>
                <a:latin typeface="Arial" panose="020B0604020202020204" pitchFamily="34" charset="0"/>
              </a:rPr>
              <a:t>у инспектора </a:t>
            </a:r>
          </a:p>
          <a:p>
            <a:r>
              <a:rPr lang="ru-RU" altLang="ru-RU" i="1" dirty="0">
                <a:solidFill>
                  <a:schemeClr val="bg1"/>
                </a:solidFill>
                <a:latin typeface="Arial" panose="020B0604020202020204" pitchFamily="34" charset="0"/>
              </a:rPr>
              <a:t>военно-</a:t>
            </a:r>
          </a:p>
          <a:p>
            <a:r>
              <a:rPr lang="ru-RU" altLang="ru-RU" i="1" dirty="0">
                <a:solidFill>
                  <a:schemeClr val="bg1"/>
                </a:solidFill>
                <a:latin typeface="Arial" panose="020B0604020202020204" pitchFamily="34" charset="0"/>
              </a:rPr>
              <a:t>учётного</a:t>
            </a:r>
          </a:p>
          <a:p>
            <a:r>
              <a:rPr lang="ru-RU" altLang="ru-RU" i="1" dirty="0">
                <a:solidFill>
                  <a:schemeClr val="bg1"/>
                </a:solidFill>
                <a:latin typeface="Arial" panose="020B0604020202020204" pitchFamily="34" charset="0"/>
              </a:rPr>
              <a:t> стола</a:t>
            </a:r>
          </a:p>
          <a:p>
            <a:endParaRPr lang="ru-RU" dirty="0"/>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998" y="1474651"/>
            <a:ext cx="7022290" cy="5266717"/>
          </a:xfrm>
          <a:prstGeom prst="rect">
            <a:avLst/>
          </a:prstGeom>
          <a:ln w="38100">
            <a:solidFill>
              <a:schemeClr val="bg1"/>
            </a:solidFill>
          </a:ln>
        </p:spPr>
      </p:pic>
    </p:spTree>
    <p:extLst>
      <p:ext uri="{BB962C8B-B14F-4D97-AF65-F5344CB8AC3E}">
        <p14:creationId xmlns:p14="http://schemas.microsoft.com/office/powerpoint/2010/main" val="30674346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Триколор_Фон_Small.jpg"/>
          <p:cNvPicPr>
            <a:picLocks noChangeAspect="1"/>
          </p:cNvPicPr>
          <p:nvPr/>
        </p:nvPicPr>
        <p:blipFill>
          <a:blip r:embed="rId2"/>
          <a:stretch>
            <a:fillRect/>
          </a:stretch>
        </p:blipFill>
        <p:spPr>
          <a:xfrm>
            <a:off x="0" y="0"/>
            <a:ext cx="9144000" cy="6858000"/>
          </a:xfrm>
          <a:prstGeom prst="rect">
            <a:avLst/>
          </a:prstGeom>
        </p:spPr>
      </p:pic>
      <p:sp>
        <p:nvSpPr>
          <p:cNvPr id="5" name="TextBox 4"/>
          <p:cNvSpPr txBox="1"/>
          <p:nvPr/>
        </p:nvSpPr>
        <p:spPr>
          <a:xfrm>
            <a:off x="0" y="357166"/>
            <a:ext cx="9144000" cy="1985159"/>
          </a:xfrm>
          <a:prstGeom prst="rect">
            <a:avLst/>
          </a:prstGeom>
          <a:noFill/>
        </p:spPr>
        <p:txBody>
          <a:bodyPr wrap="square" rtlCol="0">
            <a:spAutoFit/>
          </a:bodyPr>
          <a:lstStyle/>
          <a:p>
            <a:pPr algn="ctr"/>
            <a:r>
              <a:rPr lang="ru-RU" sz="3200" b="1" spc="30" dirty="0">
                <a:solidFill>
                  <a:srgbClr val="002060"/>
                </a:solidFill>
              </a:rPr>
              <a:t>Раздел 0</a:t>
            </a:r>
            <a:r>
              <a:rPr lang="en-US" sz="3200" b="1" spc="30" dirty="0">
                <a:solidFill>
                  <a:srgbClr val="002060"/>
                </a:solidFill>
              </a:rPr>
              <a:t>3</a:t>
            </a:r>
            <a:r>
              <a:rPr lang="ru-RU" sz="3200" b="1" spc="30" dirty="0">
                <a:solidFill>
                  <a:srgbClr val="002060"/>
                </a:solidFill>
              </a:rPr>
              <a:t>00 «Национальная безопасность </a:t>
            </a:r>
            <a:br>
              <a:rPr lang="ru-RU" sz="3200" b="1" spc="30" dirty="0">
                <a:solidFill>
                  <a:srgbClr val="002060"/>
                </a:solidFill>
              </a:rPr>
            </a:br>
            <a:r>
              <a:rPr lang="ru-RU" sz="3200" b="1" spc="30" dirty="0">
                <a:solidFill>
                  <a:srgbClr val="002060"/>
                </a:solidFill>
              </a:rPr>
              <a:t>и правоохранительная деятельность»</a:t>
            </a:r>
          </a:p>
          <a:p>
            <a:pPr indent="88900">
              <a:lnSpc>
                <a:spcPct val="90000"/>
              </a:lnSpc>
              <a:spcBef>
                <a:spcPts val="600"/>
              </a:spcBef>
            </a:pPr>
            <a:r>
              <a:rPr lang="ru-RU" sz="3400" b="1" dirty="0">
                <a:solidFill>
                  <a:schemeClr val="accent5">
                    <a:lumMod val="50000"/>
                  </a:schemeClr>
                </a:solidFill>
              </a:rPr>
              <a:t> </a:t>
            </a:r>
            <a:r>
              <a:rPr lang="ru-RU" sz="3600" b="1" dirty="0">
                <a:solidFill>
                  <a:schemeClr val="accent5">
                    <a:lumMod val="50000"/>
                  </a:schemeClr>
                </a:solidFill>
              </a:rPr>
              <a:t>9 830,5 </a:t>
            </a:r>
            <a:r>
              <a:rPr lang="ru-RU" sz="2400" b="1" dirty="0">
                <a:solidFill>
                  <a:schemeClr val="accent5">
                    <a:lumMod val="50000"/>
                  </a:schemeClr>
                </a:solidFill>
              </a:rPr>
              <a:t>тыс. рублей.</a:t>
            </a:r>
            <a:endParaRPr lang="ru-RU" sz="2400" b="1" spc="30" dirty="0">
              <a:solidFill>
                <a:schemeClr val="accent5">
                  <a:lumMod val="50000"/>
                </a:schemeClr>
              </a:solidFill>
            </a:endParaRPr>
          </a:p>
          <a:p>
            <a:pPr algn="ctr">
              <a:lnSpc>
                <a:spcPct val="90000"/>
              </a:lnSpc>
            </a:pPr>
            <a:endParaRPr lang="ru-RU" sz="2400" b="1" spc="30" dirty="0">
              <a:solidFill>
                <a:srgbClr val="002060"/>
              </a:solidFill>
            </a:endParaRPr>
          </a:p>
        </p:txBody>
      </p:sp>
      <p:sp>
        <p:nvSpPr>
          <p:cNvPr id="2" name="Прямоугольник 1"/>
          <p:cNvSpPr/>
          <p:nvPr/>
        </p:nvSpPr>
        <p:spPr>
          <a:xfrm>
            <a:off x="3787778" y="3244334"/>
            <a:ext cx="1568443" cy="369332"/>
          </a:xfrm>
          <a:prstGeom prst="rect">
            <a:avLst/>
          </a:prstGeom>
        </p:spPr>
        <p:txBody>
          <a:bodyPr wrap="none">
            <a:spAutoFit/>
          </a:bodyPr>
          <a:lstStyle/>
          <a:p>
            <a:r>
              <a:rPr lang="ru-RU" b="1" dirty="0">
                <a:latin typeface="Times New Roman" panose="02020603050405020304" pitchFamily="18" charset="0"/>
                <a:ea typeface="Times New Roman" panose="02020603050405020304" pitchFamily="18" charset="0"/>
              </a:rPr>
              <a:t>2996 </a:t>
            </a:r>
            <a:r>
              <a:rPr lang="ru-RU" b="1" dirty="0" err="1">
                <a:latin typeface="Times New Roman" panose="02020603050405020304" pitchFamily="18" charset="0"/>
                <a:ea typeface="Times New Roman" panose="02020603050405020304" pitchFamily="18" charset="0"/>
              </a:rPr>
              <a:t>тыс.руб</a:t>
            </a:r>
            <a:endParaRPr lang="ru-RU" dirty="0"/>
          </a:p>
        </p:txBody>
      </p:sp>
      <p:pic>
        <p:nvPicPr>
          <p:cNvPr id="9" name="Рисунок 8" descr="безопасность в мо 2_оБРЕЗ.jpg"/>
          <p:cNvPicPr>
            <a:picLocks noChangeAspect="1"/>
          </p:cNvPicPr>
          <p:nvPr/>
        </p:nvPicPr>
        <p:blipFill>
          <a:blip r:embed="rId3" cstate="print"/>
          <a:stretch>
            <a:fillRect/>
          </a:stretch>
        </p:blipFill>
        <p:spPr>
          <a:xfrm>
            <a:off x="192578" y="2060848"/>
            <a:ext cx="7190400" cy="3600000"/>
          </a:xfrm>
          <a:prstGeom prst="rect">
            <a:avLst/>
          </a:prstGeom>
          <a:ln w="38100">
            <a:solidFill>
              <a:schemeClr val="bg1"/>
            </a:solidFill>
          </a:ln>
        </p:spPr>
      </p:pic>
      <p:pic>
        <p:nvPicPr>
          <p:cNvPr id="11" name="Рисунок 10" descr="IMG_9683_Обрез.jpg"/>
          <p:cNvPicPr>
            <a:picLocks noChangeAspect="1"/>
          </p:cNvPicPr>
          <p:nvPr/>
        </p:nvPicPr>
        <p:blipFill>
          <a:blip r:embed="rId4" cstate="print"/>
          <a:stretch>
            <a:fillRect/>
          </a:stretch>
        </p:blipFill>
        <p:spPr>
          <a:xfrm>
            <a:off x="6266460" y="3276322"/>
            <a:ext cx="2700000" cy="3361035"/>
          </a:xfrm>
          <a:prstGeom prst="rect">
            <a:avLst/>
          </a:prstGeom>
          <a:ln w="38100">
            <a:solidFill>
              <a:schemeClr val="bg1"/>
            </a:solidFill>
          </a:ln>
        </p:spPr>
      </p:pic>
    </p:spTree>
    <p:extLst>
      <p:ext uri="{BB962C8B-B14F-4D97-AF65-F5344CB8AC3E}">
        <p14:creationId xmlns:p14="http://schemas.microsoft.com/office/powerpoint/2010/main" val="77058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Рисунок 8" descr="Триколор_Фон_Small.jpg"/>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0" y="332656"/>
            <a:ext cx="9144000" cy="6903428"/>
          </a:xfrm>
          <a:prstGeom prst="rect">
            <a:avLst/>
          </a:prstGeom>
          <a:noFill/>
        </p:spPr>
        <p:txBody>
          <a:bodyPr wrap="square" rtlCol="0">
            <a:spAutoFit/>
          </a:bodyPr>
          <a:lstStyle/>
          <a:p>
            <a:pPr algn="ctr"/>
            <a:r>
              <a:rPr lang="ru-RU" sz="3200" b="1" spc="30" dirty="0">
                <a:solidFill>
                  <a:srgbClr val="002060"/>
                </a:solidFill>
              </a:rPr>
              <a:t>Раздел 0400 «Национальная экономика»</a:t>
            </a:r>
          </a:p>
          <a:p>
            <a:pPr marL="720725" indent="-274638">
              <a:spcBef>
                <a:spcPts val="9000"/>
              </a:spcBef>
            </a:pPr>
            <a:r>
              <a:rPr lang="ru-RU" sz="2600" b="1" i="1" spc="50" dirty="0">
                <a:solidFill>
                  <a:schemeClr val="bg1"/>
                </a:solidFill>
              </a:rPr>
              <a:t>– Проектно-изыскательские работы – </a:t>
            </a:r>
          </a:p>
          <a:p>
            <a:pPr marL="720725" indent="3492500">
              <a:tabLst>
                <a:tab pos="5646738" algn="l"/>
                <a:tab pos="7081838" algn="l"/>
              </a:tabLst>
            </a:pPr>
            <a:r>
              <a:rPr lang="ru-RU" sz="3200" b="1" spc="50" dirty="0">
                <a:solidFill>
                  <a:schemeClr val="bg1"/>
                </a:solidFill>
              </a:rPr>
              <a:t>200,0 </a:t>
            </a:r>
            <a:r>
              <a:rPr lang="ru-RU" sz="2600" b="1" spc="50" dirty="0">
                <a:solidFill>
                  <a:schemeClr val="bg1"/>
                </a:solidFill>
              </a:rPr>
              <a:t>тыс. рублей.</a:t>
            </a:r>
          </a:p>
          <a:p>
            <a:pPr marL="720725" indent="-274638">
              <a:spcBef>
                <a:spcPts val="7800"/>
              </a:spcBef>
            </a:pPr>
            <a:r>
              <a:rPr lang="ru-RU" sz="2600" b="1" i="1" spc="50" dirty="0">
                <a:solidFill>
                  <a:schemeClr val="bg1"/>
                </a:solidFill>
              </a:rPr>
              <a:t>– Мероприятия по землеустройству </a:t>
            </a:r>
            <a:br>
              <a:rPr lang="ru-RU" sz="2600" b="1" i="1" spc="50" dirty="0">
                <a:solidFill>
                  <a:schemeClr val="bg1"/>
                </a:solidFill>
              </a:rPr>
            </a:br>
            <a:r>
              <a:rPr lang="ru-RU" sz="2600" b="1" i="1" spc="50" dirty="0">
                <a:solidFill>
                  <a:schemeClr val="bg1"/>
                </a:solidFill>
              </a:rPr>
              <a:t>и землепользованию – </a:t>
            </a:r>
            <a:r>
              <a:rPr lang="ru-RU" sz="3200" b="1" spc="50" dirty="0">
                <a:solidFill>
                  <a:schemeClr val="bg1"/>
                </a:solidFill>
              </a:rPr>
              <a:t>900,0 </a:t>
            </a:r>
            <a:r>
              <a:rPr lang="ru-RU" sz="2600" b="1" spc="50" dirty="0">
                <a:solidFill>
                  <a:schemeClr val="bg1"/>
                </a:solidFill>
              </a:rPr>
              <a:t>тыс. рублей.</a:t>
            </a:r>
          </a:p>
          <a:p>
            <a:pPr>
              <a:lnSpc>
                <a:spcPct val="90000"/>
              </a:lnSpc>
              <a:spcBef>
                <a:spcPts val="600"/>
              </a:spcBef>
            </a:pPr>
            <a:endParaRPr lang="ru-RU" sz="2400" b="1" dirty="0">
              <a:solidFill>
                <a:schemeClr val="accent5">
                  <a:lumMod val="50000"/>
                </a:schemeClr>
              </a:solidFill>
            </a:endParaRPr>
          </a:p>
          <a:p>
            <a:pPr>
              <a:lnSpc>
                <a:spcPct val="90000"/>
              </a:lnSpc>
              <a:spcBef>
                <a:spcPts val="600"/>
              </a:spcBef>
            </a:pPr>
            <a:endParaRPr lang="ru-RU" sz="2400" b="1" dirty="0">
              <a:solidFill>
                <a:schemeClr val="accent5">
                  <a:lumMod val="50000"/>
                </a:schemeClr>
              </a:solidFill>
            </a:endParaRPr>
          </a:p>
          <a:p>
            <a:pPr>
              <a:lnSpc>
                <a:spcPct val="90000"/>
              </a:lnSpc>
              <a:spcBef>
                <a:spcPts val="600"/>
              </a:spcBef>
            </a:pPr>
            <a:endParaRPr lang="ru-RU" sz="2400" b="1" dirty="0">
              <a:solidFill>
                <a:schemeClr val="accent5">
                  <a:lumMod val="50000"/>
                </a:schemeClr>
              </a:solidFill>
            </a:endParaRPr>
          </a:p>
          <a:p>
            <a:pPr>
              <a:lnSpc>
                <a:spcPct val="90000"/>
              </a:lnSpc>
              <a:spcBef>
                <a:spcPts val="600"/>
              </a:spcBef>
            </a:pPr>
            <a:endParaRPr lang="ru-RU" sz="2400" b="1" spc="30" dirty="0">
              <a:solidFill>
                <a:schemeClr val="accent5">
                  <a:lumMod val="50000"/>
                </a:schemeClr>
              </a:solidFill>
            </a:endParaRPr>
          </a:p>
          <a:p>
            <a:pPr>
              <a:lnSpc>
                <a:spcPct val="90000"/>
              </a:lnSpc>
              <a:spcBef>
                <a:spcPts val="600"/>
              </a:spcBef>
            </a:pPr>
            <a:endParaRPr lang="ru-RU" sz="2400" b="1" spc="30" dirty="0">
              <a:solidFill>
                <a:schemeClr val="accent5">
                  <a:lumMod val="50000"/>
                </a:schemeClr>
              </a:solidFill>
            </a:endParaRPr>
          </a:p>
          <a:p>
            <a:pPr algn="ctr">
              <a:lnSpc>
                <a:spcPct val="90000"/>
              </a:lnSpc>
            </a:pPr>
            <a:endParaRPr lang="ru-RU" sz="2400" b="1" spc="30" dirty="0">
              <a:solidFill>
                <a:srgbClr val="002060"/>
              </a:solidFill>
            </a:endParaRPr>
          </a:p>
        </p:txBody>
      </p:sp>
    </p:spTree>
    <p:extLst>
      <p:ext uri="{BB962C8B-B14F-4D97-AF65-F5344CB8AC3E}">
        <p14:creationId xmlns:p14="http://schemas.microsoft.com/office/powerpoint/2010/main" val="3184569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Рисунок 8" descr="Триколор_Фон_Small.jpg"/>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0" y="260648"/>
            <a:ext cx="9144000" cy="7823680"/>
          </a:xfrm>
          <a:prstGeom prst="rect">
            <a:avLst/>
          </a:prstGeom>
          <a:noFill/>
        </p:spPr>
        <p:txBody>
          <a:bodyPr wrap="square" rtlCol="0">
            <a:spAutoFit/>
          </a:bodyPr>
          <a:lstStyle/>
          <a:p>
            <a:pPr algn="ctr">
              <a:spcBef>
                <a:spcPts val="1200"/>
              </a:spcBef>
            </a:pPr>
            <a:r>
              <a:rPr lang="ru-RU" sz="3200" b="1" spc="30" dirty="0">
                <a:solidFill>
                  <a:srgbClr val="002060"/>
                </a:solidFill>
              </a:rPr>
              <a:t>Раздел 0</a:t>
            </a:r>
            <a:r>
              <a:rPr lang="en-US" sz="3200" b="1" spc="30" dirty="0">
                <a:solidFill>
                  <a:srgbClr val="002060"/>
                </a:solidFill>
              </a:rPr>
              <a:t>4</a:t>
            </a:r>
            <a:r>
              <a:rPr lang="ru-RU" sz="3200" b="1" spc="30" dirty="0">
                <a:solidFill>
                  <a:srgbClr val="002060"/>
                </a:solidFill>
              </a:rPr>
              <a:t>00 «Национальная экономика»</a:t>
            </a:r>
          </a:p>
          <a:p>
            <a:pPr indent="182563">
              <a:spcBef>
                <a:spcPts val="1000"/>
              </a:spcBef>
            </a:pPr>
            <a:r>
              <a:rPr lang="ru-RU" sz="2800" b="1" i="1" spc="50" dirty="0">
                <a:solidFill>
                  <a:srgbClr val="FF0000"/>
                </a:solidFill>
              </a:rPr>
              <a:t>Муниципальная адресная программа </a:t>
            </a:r>
          </a:p>
          <a:p>
            <a:pPr indent="182563"/>
            <a:r>
              <a:rPr lang="ru-RU" sz="2800" b="1" i="1" spc="50" dirty="0">
                <a:solidFill>
                  <a:srgbClr val="FF0000"/>
                </a:solidFill>
              </a:rPr>
              <a:t>«Развитие улично-дорожной сети» </a:t>
            </a:r>
          </a:p>
          <a:p>
            <a:pPr indent="182563"/>
            <a:r>
              <a:rPr lang="ru-RU" sz="3600" b="1" dirty="0">
                <a:solidFill>
                  <a:srgbClr val="002060"/>
                </a:solidFill>
              </a:rPr>
              <a:t>1 300,0 </a:t>
            </a:r>
            <a:r>
              <a:rPr lang="ru-RU" sz="2600" b="1" dirty="0">
                <a:solidFill>
                  <a:srgbClr val="002060"/>
                </a:solidFill>
              </a:rPr>
              <a:t>тыс. рублей. </a:t>
            </a:r>
          </a:p>
          <a:p>
            <a:pPr marL="263525" indent="-263525">
              <a:lnSpc>
                <a:spcPct val="90000"/>
              </a:lnSpc>
              <a:spcBef>
                <a:spcPts val="6000"/>
              </a:spcBef>
            </a:pPr>
            <a:r>
              <a:rPr lang="ru-RU" sz="2600" b="1" i="1" spc="50" dirty="0">
                <a:solidFill>
                  <a:schemeClr val="bg1"/>
                </a:solidFill>
              </a:rPr>
              <a:t>– Выполнение работ </a:t>
            </a:r>
            <a:br>
              <a:rPr lang="ru-RU" sz="2600" b="1" i="1" spc="50" dirty="0">
                <a:solidFill>
                  <a:schemeClr val="bg1"/>
                </a:solidFill>
              </a:rPr>
            </a:br>
            <a:r>
              <a:rPr lang="ru-RU" sz="2600" b="1" i="1" spc="50" dirty="0">
                <a:solidFill>
                  <a:schemeClr val="bg1"/>
                </a:solidFill>
              </a:rPr>
              <a:t>по ремонту </a:t>
            </a:r>
            <a:br>
              <a:rPr lang="ru-RU" sz="2600" b="1" i="1" spc="50" dirty="0">
                <a:solidFill>
                  <a:schemeClr val="bg1"/>
                </a:solidFill>
              </a:rPr>
            </a:br>
            <a:r>
              <a:rPr lang="ru-RU" sz="2600" b="1" i="1" spc="50" dirty="0">
                <a:solidFill>
                  <a:schemeClr val="bg1"/>
                </a:solidFill>
              </a:rPr>
              <a:t>дорожного </a:t>
            </a:r>
            <a:br>
              <a:rPr lang="ru-RU" sz="2600" b="1" i="1" spc="50" dirty="0">
                <a:solidFill>
                  <a:schemeClr val="bg1"/>
                </a:solidFill>
              </a:rPr>
            </a:br>
            <a:r>
              <a:rPr lang="ru-RU" sz="2600" b="1" i="1" spc="50" dirty="0">
                <a:solidFill>
                  <a:schemeClr val="bg1"/>
                </a:solidFill>
              </a:rPr>
              <a:t>покрытия </a:t>
            </a:r>
            <a:br>
              <a:rPr lang="ru-RU" sz="2600" b="1" i="1" spc="50" dirty="0">
                <a:solidFill>
                  <a:schemeClr val="bg1"/>
                </a:solidFill>
              </a:rPr>
            </a:br>
            <a:r>
              <a:rPr lang="ru-RU" sz="2600" b="1" i="1" spc="50" dirty="0">
                <a:solidFill>
                  <a:schemeClr val="bg1"/>
                </a:solidFill>
              </a:rPr>
              <a:t>автомобильных </a:t>
            </a:r>
            <a:br>
              <a:rPr lang="ru-RU" sz="2600" b="1" i="1" spc="50" dirty="0">
                <a:solidFill>
                  <a:schemeClr val="bg1"/>
                </a:solidFill>
              </a:rPr>
            </a:br>
            <a:r>
              <a:rPr lang="ru-RU" sz="2600" b="1" i="1" spc="50" dirty="0">
                <a:solidFill>
                  <a:schemeClr val="bg1"/>
                </a:solidFill>
              </a:rPr>
              <a:t>дорог местного </a:t>
            </a:r>
            <a:br>
              <a:rPr lang="ru-RU" sz="2600" b="1" i="1" spc="50" dirty="0">
                <a:solidFill>
                  <a:schemeClr val="bg1"/>
                </a:solidFill>
              </a:rPr>
            </a:br>
            <a:r>
              <a:rPr lang="ru-RU" sz="2600" b="1" i="1" spc="50" dirty="0">
                <a:solidFill>
                  <a:schemeClr val="bg1"/>
                </a:solidFill>
              </a:rPr>
              <a:t>значения.</a:t>
            </a:r>
          </a:p>
          <a:p>
            <a:pPr>
              <a:lnSpc>
                <a:spcPct val="90000"/>
              </a:lnSpc>
              <a:spcBef>
                <a:spcPts val="600"/>
              </a:spcBef>
            </a:pPr>
            <a:endParaRPr lang="ru-RU" sz="2400" b="1" dirty="0">
              <a:solidFill>
                <a:schemeClr val="accent5">
                  <a:lumMod val="50000"/>
                </a:schemeClr>
              </a:solidFill>
            </a:endParaRPr>
          </a:p>
          <a:p>
            <a:pPr>
              <a:lnSpc>
                <a:spcPct val="90000"/>
              </a:lnSpc>
              <a:spcBef>
                <a:spcPts val="600"/>
              </a:spcBef>
            </a:pPr>
            <a:endParaRPr lang="ru-RU" sz="2400" b="1" dirty="0">
              <a:solidFill>
                <a:schemeClr val="accent5">
                  <a:lumMod val="50000"/>
                </a:schemeClr>
              </a:solidFill>
            </a:endParaRPr>
          </a:p>
          <a:p>
            <a:pPr>
              <a:lnSpc>
                <a:spcPct val="90000"/>
              </a:lnSpc>
              <a:spcBef>
                <a:spcPts val="600"/>
              </a:spcBef>
            </a:pPr>
            <a:endParaRPr lang="ru-RU" sz="2400" b="1" dirty="0">
              <a:solidFill>
                <a:schemeClr val="accent5">
                  <a:lumMod val="50000"/>
                </a:schemeClr>
              </a:solidFill>
            </a:endParaRPr>
          </a:p>
          <a:p>
            <a:pPr>
              <a:lnSpc>
                <a:spcPct val="90000"/>
              </a:lnSpc>
              <a:spcBef>
                <a:spcPts val="600"/>
              </a:spcBef>
            </a:pPr>
            <a:endParaRPr lang="ru-RU" sz="2400" b="1" spc="30" dirty="0">
              <a:solidFill>
                <a:schemeClr val="accent5">
                  <a:lumMod val="50000"/>
                </a:schemeClr>
              </a:solidFill>
            </a:endParaRPr>
          </a:p>
          <a:p>
            <a:pPr>
              <a:lnSpc>
                <a:spcPct val="90000"/>
              </a:lnSpc>
              <a:spcBef>
                <a:spcPts val="600"/>
              </a:spcBef>
            </a:pPr>
            <a:endParaRPr lang="ru-RU" sz="2400" b="1" spc="30" dirty="0">
              <a:solidFill>
                <a:schemeClr val="accent5">
                  <a:lumMod val="50000"/>
                </a:schemeClr>
              </a:solidFill>
            </a:endParaRPr>
          </a:p>
          <a:p>
            <a:pPr algn="ctr">
              <a:lnSpc>
                <a:spcPct val="90000"/>
              </a:lnSpc>
            </a:pPr>
            <a:endParaRPr lang="ru-RU" sz="2400" b="1" spc="30" dirty="0">
              <a:solidFill>
                <a:srgbClr val="002060"/>
              </a:solidFill>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1880" y="2420888"/>
            <a:ext cx="5520613" cy="4248472"/>
          </a:xfrm>
          <a:prstGeom prst="rect">
            <a:avLst/>
          </a:prstGeom>
          <a:ln w="38100">
            <a:solidFill>
              <a:schemeClr val="bg1"/>
            </a:solidFill>
          </a:ln>
        </p:spPr>
      </p:pic>
    </p:spTree>
    <p:extLst>
      <p:ext uri="{BB962C8B-B14F-4D97-AF65-F5344CB8AC3E}">
        <p14:creationId xmlns:p14="http://schemas.microsoft.com/office/powerpoint/2010/main" val="2091177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Рисунок 6" descr="Заставка_темнее.jpg"/>
          <p:cNvPicPr>
            <a:picLocks/>
          </p:cNvPicPr>
          <p:nvPr/>
        </p:nvPicPr>
        <p:blipFill>
          <a:blip r:embed="rId2" cstate="print"/>
          <a:stretch>
            <a:fillRect/>
          </a:stretch>
        </p:blipFill>
        <p:spPr>
          <a:xfrm>
            <a:off x="0" y="-99392"/>
            <a:ext cx="9144000" cy="6858000"/>
          </a:xfrm>
          <a:prstGeom prst="rect">
            <a:avLst/>
          </a:prstGeom>
        </p:spPr>
      </p:pic>
      <p:sp>
        <p:nvSpPr>
          <p:cNvPr id="5" name="TextBox 4"/>
          <p:cNvSpPr txBox="1"/>
          <p:nvPr/>
        </p:nvSpPr>
        <p:spPr>
          <a:xfrm>
            <a:off x="78041" y="2492896"/>
            <a:ext cx="8987917" cy="2291076"/>
          </a:xfrm>
          <a:prstGeom prst="rect">
            <a:avLst/>
          </a:prstGeom>
          <a:noFill/>
        </p:spPr>
        <p:txBody>
          <a:bodyPr wrap="square" rtlCol="0">
            <a:spAutoFit/>
          </a:bodyPr>
          <a:lstStyle/>
          <a:p>
            <a:pPr algn="ctr">
              <a:lnSpc>
                <a:spcPct val="92000"/>
              </a:lnSpc>
              <a:defRPr/>
            </a:pPr>
            <a:r>
              <a:rPr lang="ru-RU" sz="3200" b="1" spc="190" dirty="0">
                <a:solidFill>
                  <a:srgbClr val="C00000"/>
                </a:solidFill>
              </a:rPr>
              <a:t>БЮДЖЕТ ДЛЯ ГРАЖДАН</a:t>
            </a:r>
          </a:p>
          <a:p>
            <a:pPr algn="ctr">
              <a:lnSpc>
                <a:spcPct val="92000"/>
              </a:lnSpc>
              <a:defRPr/>
            </a:pPr>
            <a:r>
              <a:rPr lang="ru-RU" sz="3000" b="1" dirty="0">
                <a:solidFill>
                  <a:srgbClr val="C00000"/>
                </a:solidFill>
              </a:rPr>
              <a:t>По бюджету муниципального образования </a:t>
            </a:r>
            <a:endParaRPr lang="en-US" sz="3000" b="1" dirty="0">
              <a:solidFill>
                <a:srgbClr val="C00000"/>
              </a:solidFill>
            </a:endParaRPr>
          </a:p>
          <a:p>
            <a:pPr algn="ctr">
              <a:lnSpc>
                <a:spcPct val="92000"/>
              </a:lnSpc>
              <a:defRPr/>
            </a:pPr>
            <a:r>
              <a:rPr lang="ru-RU" sz="3000" b="1" dirty="0">
                <a:solidFill>
                  <a:srgbClr val="C00000"/>
                </a:solidFill>
              </a:rPr>
              <a:t>«</a:t>
            </a:r>
            <a:r>
              <a:rPr lang="ru-RU" sz="3000" b="1" dirty="0" err="1">
                <a:solidFill>
                  <a:srgbClr val="C00000"/>
                </a:solidFill>
              </a:rPr>
              <a:t>Дубровское</a:t>
            </a:r>
            <a:r>
              <a:rPr lang="ru-RU" sz="3000" b="1" dirty="0">
                <a:solidFill>
                  <a:srgbClr val="C00000"/>
                </a:solidFill>
              </a:rPr>
              <a:t> городское поселение» Всеволожского муниципального района Ленинградской области</a:t>
            </a:r>
          </a:p>
          <a:p>
            <a:pPr algn="ctr">
              <a:lnSpc>
                <a:spcPct val="92000"/>
              </a:lnSpc>
            </a:pPr>
            <a:r>
              <a:rPr lang="ru-RU" sz="3000" b="1" spc="-100" dirty="0">
                <a:solidFill>
                  <a:srgbClr val="C00000"/>
                </a:solidFill>
              </a:rPr>
              <a:t>на 2025 год и на плановый период 2026 и 2027 годов</a:t>
            </a:r>
            <a:endParaRPr lang="ru-RU" sz="3000" b="1" spc="-100" dirty="0">
              <a:solidFill>
                <a:srgbClr val="C00000"/>
              </a:solidFill>
              <a:latin typeface="Arial" pitchFamily="34" charset="0"/>
              <a:cs typeface="Arial"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Рисунок 8" descr="Триколор_Фон_Small.jpg"/>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172214" y="332656"/>
            <a:ext cx="9144000" cy="5853910"/>
          </a:xfrm>
          <a:prstGeom prst="rect">
            <a:avLst/>
          </a:prstGeom>
          <a:noFill/>
        </p:spPr>
        <p:txBody>
          <a:bodyPr wrap="square" rtlCol="0">
            <a:spAutoFit/>
          </a:bodyPr>
          <a:lstStyle/>
          <a:p>
            <a:pPr algn="ctr">
              <a:spcBef>
                <a:spcPts val="1200"/>
              </a:spcBef>
            </a:pPr>
            <a:r>
              <a:rPr lang="ru-RU" sz="3600" b="1" spc="30" dirty="0">
                <a:solidFill>
                  <a:srgbClr val="002060"/>
                </a:solidFill>
              </a:rPr>
              <a:t>Раздел 0400 «Национальная экономика»</a:t>
            </a:r>
          </a:p>
          <a:p>
            <a:pPr algn="r"/>
            <a:r>
              <a:rPr lang="ru-RU" sz="2400" i="1" spc="30" dirty="0">
                <a:solidFill>
                  <a:srgbClr val="002060"/>
                </a:solidFill>
              </a:rPr>
              <a:t>(продолжение)</a:t>
            </a:r>
          </a:p>
          <a:p>
            <a:pPr>
              <a:spcBef>
                <a:spcPts val="600"/>
              </a:spcBef>
            </a:pPr>
            <a:r>
              <a:rPr lang="ru-RU" sz="2800" b="1" i="1" spc="50" dirty="0">
                <a:solidFill>
                  <a:srgbClr val="FF0000"/>
                </a:solidFill>
              </a:rPr>
              <a:t>Муниципальная программа </a:t>
            </a:r>
          </a:p>
          <a:p>
            <a:r>
              <a:rPr lang="ru-RU" sz="2800" b="1" i="1" spc="50" dirty="0">
                <a:solidFill>
                  <a:srgbClr val="FF0000"/>
                </a:solidFill>
              </a:rPr>
              <a:t>«Развитие улично-дорожной сети» </a:t>
            </a:r>
          </a:p>
          <a:p>
            <a:pPr marL="263525" indent="-263525">
              <a:spcBef>
                <a:spcPts val="4800"/>
              </a:spcBef>
            </a:pPr>
            <a:r>
              <a:rPr lang="ru-RU" sz="2600" b="1" i="1" spc="50" dirty="0">
                <a:solidFill>
                  <a:schemeClr val="bg1"/>
                </a:solidFill>
              </a:rPr>
              <a:t>– Отсыпка щебнем</a:t>
            </a:r>
            <a:br>
              <a:rPr lang="ru-RU" sz="2600" b="1" i="1" spc="50" dirty="0">
                <a:solidFill>
                  <a:schemeClr val="bg1"/>
                </a:solidFill>
              </a:rPr>
            </a:br>
            <a:r>
              <a:rPr lang="ru-RU" sz="2600" b="1" i="1" spc="50" dirty="0">
                <a:solidFill>
                  <a:schemeClr val="bg1"/>
                </a:solidFill>
              </a:rPr>
              <a:t>грунтовых дорог.</a:t>
            </a:r>
          </a:p>
          <a:p>
            <a:pPr marL="263525" indent="-263525">
              <a:lnSpc>
                <a:spcPct val="90000"/>
              </a:lnSpc>
              <a:spcBef>
                <a:spcPts val="1200"/>
              </a:spcBef>
            </a:pPr>
            <a:endParaRPr lang="ru-RU" sz="2600" b="1" i="1" spc="50" dirty="0">
              <a:solidFill>
                <a:schemeClr val="bg1"/>
              </a:solidFill>
            </a:endParaRPr>
          </a:p>
          <a:p>
            <a:pPr>
              <a:lnSpc>
                <a:spcPct val="90000"/>
              </a:lnSpc>
              <a:spcBef>
                <a:spcPts val="600"/>
              </a:spcBef>
            </a:pPr>
            <a:endParaRPr lang="ru-RU" sz="2400" b="1" dirty="0">
              <a:solidFill>
                <a:schemeClr val="accent5">
                  <a:lumMod val="50000"/>
                </a:schemeClr>
              </a:solidFill>
            </a:endParaRPr>
          </a:p>
          <a:p>
            <a:pPr>
              <a:lnSpc>
                <a:spcPct val="90000"/>
              </a:lnSpc>
              <a:spcBef>
                <a:spcPts val="600"/>
              </a:spcBef>
            </a:pPr>
            <a:endParaRPr lang="ru-RU" sz="2400" b="1" dirty="0">
              <a:solidFill>
                <a:schemeClr val="accent5">
                  <a:lumMod val="50000"/>
                </a:schemeClr>
              </a:solidFill>
            </a:endParaRPr>
          </a:p>
          <a:p>
            <a:pPr>
              <a:lnSpc>
                <a:spcPct val="90000"/>
              </a:lnSpc>
              <a:spcBef>
                <a:spcPts val="600"/>
              </a:spcBef>
            </a:pPr>
            <a:endParaRPr lang="ru-RU" sz="2400" b="1" spc="30" dirty="0">
              <a:solidFill>
                <a:schemeClr val="accent5">
                  <a:lumMod val="50000"/>
                </a:schemeClr>
              </a:solidFill>
            </a:endParaRPr>
          </a:p>
          <a:p>
            <a:pPr>
              <a:lnSpc>
                <a:spcPct val="90000"/>
              </a:lnSpc>
              <a:spcBef>
                <a:spcPts val="600"/>
              </a:spcBef>
            </a:pPr>
            <a:endParaRPr lang="ru-RU" sz="2400" b="1" spc="30" dirty="0">
              <a:solidFill>
                <a:schemeClr val="accent5">
                  <a:lumMod val="50000"/>
                </a:schemeClr>
              </a:solidFill>
            </a:endParaRPr>
          </a:p>
          <a:p>
            <a:pPr algn="ctr">
              <a:lnSpc>
                <a:spcPct val="90000"/>
              </a:lnSpc>
            </a:pPr>
            <a:endParaRPr lang="ru-RU" sz="2400" b="1" spc="30" dirty="0">
              <a:solidFill>
                <a:srgbClr val="002060"/>
              </a:solidFill>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1880" y="2492896"/>
            <a:ext cx="5532107" cy="4149080"/>
          </a:xfrm>
          <a:prstGeom prst="rect">
            <a:avLst/>
          </a:prstGeom>
          <a:ln w="34925">
            <a:solidFill>
              <a:schemeClr val="bg1"/>
            </a:solidFill>
          </a:ln>
        </p:spPr>
      </p:pic>
    </p:spTree>
    <p:extLst>
      <p:ext uri="{BB962C8B-B14F-4D97-AF65-F5344CB8AC3E}">
        <p14:creationId xmlns:p14="http://schemas.microsoft.com/office/powerpoint/2010/main" val="853844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Рисунок 8" descr="Триколор_Фон_Small.jpg"/>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172214" y="332656"/>
            <a:ext cx="9144000" cy="7131183"/>
          </a:xfrm>
          <a:prstGeom prst="rect">
            <a:avLst/>
          </a:prstGeom>
          <a:noFill/>
        </p:spPr>
        <p:txBody>
          <a:bodyPr wrap="square" rtlCol="0">
            <a:spAutoFit/>
          </a:bodyPr>
          <a:lstStyle/>
          <a:p>
            <a:pPr algn="ctr">
              <a:spcBef>
                <a:spcPts val="1200"/>
              </a:spcBef>
            </a:pPr>
            <a:r>
              <a:rPr lang="ru-RU" sz="3600" b="1" spc="30" dirty="0">
                <a:solidFill>
                  <a:srgbClr val="002060"/>
                </a:solidFill>
              </a:rPr>
              <a:t>Раздел 0400 «Национальная экономика»</a:t>
            </a:r>
          </a:p>
          <a:p>
            <a:pPr algn="r"/>
            <a:r>
              <a:rPr lang="ru-RU" sz="2400" i="1" spc="30" dirty="0">
                <a:solidFill>
                  <a:srgbClr val="002060"/>
                </a:solidFill>
              </a:rPr>
              <a:t>(продолжение)</a:t>
            </a:r>
          </a:p>
          <a:p>
            <a:pPr>
              <a:spcBef>
                <a:spcPts val="600"/>
              </a:spcBef>
            </a:pPr>
            <a:r>
              <a:rPr lang="ru-RU" sz="2800" b="1" i="1" spc="50" dirty="0">
                <a:solidFill>
                  <a:srgbClr val="FF0000"/>
                </a:solidFill>
              </a:rPr>
              <a:t>Муниципальная программа </a:t>
            </a:r>
          </a:p>
          <a:p>
            <a:r>
              <a:rPr lang="ru-RU" sz="2800" b="1" i="1" spc="50" dirty="0">
                <a:solidFill>
                  <a:srgbClr val="FF0000"/>
                </a:solidFill>
              </a:rPr>
              <a:t>«Развитие улично-дорожной сети» </a:t>
            </a:r>
          </a:p>
          <a:p>
            <a:pPr marL="263525" indent="-263525">
              <a:spcBef>
                <a:spcPts val="5400"/>
              </a:spcBef>
            </a:pPr>
            <a:r>
              <a:rPr lang="ru-RU" sz="2600" b="1" i="1" spc="50" dirty="0">
                <a:solidFill>
                  <a:schemeClr val="bg1"/>
                </a:solidFill>
              </a:rPr>
              <a:t>– Установка </a:t>
            </a:r>
            <a:br>
              <a:rPr lang="ru-RU" sz="2600" b="1" i="1" spc="50" dirty="0">
                <a:solidFill>
                  <a:schemeClr val="bg1"/>
                </a:solidFill>
              </a:rPr>
            </a:br>
            <a:r>
              <a:rPr lang="ru-RU" sz="2600" b="1" i="1" spc="50" dirty="0">
                <a:solidFill>
                  <a:schemeClr val="bg1"/>
                </a:solidFill>
              </a:rPr>
              <a:t>дорожных </a:t>
            </a:r>
            <a:br>
              <a:rPr lang="ru-RU" sz="2600" b="1" i="1" spc="50" dirty="0">
                <a:solidFill>
                  <a:schemeClr val="bg1"/>
                </a:solidFill>
              </a:rPr>
            </a:br>
            <a:r>
              <a:rPr lang="ru-RU" sz="2600" b="1" i="1" spc="50" dirty="0">
                <a:solidFill>
                  <a:schemeClr val="bg1"/>
                </a:solidFill>
              </a:rPr>
              <a:t>знаков, </a:t>
            </a:r>
            <a:br>
              <a:rPr lang="ru-RU" sz="2600" b="1" i="1" spc="50" dirty="0">
                <a:solidFill>
                  <a:schemeClr val="bg1"/>
                </a:solidFill>
              </a:rPr>
            </a:br>
            <a:r>
              <a:rPr lang="ru-RU" sz="2600" b="1" i="1" spc="50" dirty="0">
                <a:solidFill>
                  <a:schemeClr val="bg1"/>
                </a:solidFill>
              </a:rPr>
              <a:t>разметка </a:t>
            </a:r>
            <a:br>
              <a:rPr lang="ru-RU" sz="2600" b="1" i="1" spc="50" dirty="0">
                <a:solidFill>
                  <a:schemeClr val="bg1"/>
                </a:solidFill>
              </a:rPr>
            </a:br>
            <a:r>
              <a:rPr lang="ru-RU" sz="2600" b="1" i="1" spc="50" dirty="0">
                <a:solidFill>
                  <a:schemeClr val="bg1"/>
                </a:solidFill>
              </a:rPr>
              <a:t>дорог.</a:t>
            </a:r>
          </a:p>
          <a:p>
            <a:pPr marL="263525" indent="-263525">
              <a:lnSpc>
                <a:spcPct val="90000"/>
              </a:lnSpc>
              <a:spcBef>
                <a:spcPts val="1200"/>
              </a:spcBef>
            </a:pPr>
            <a:endParaRPr lang="ru-RU" sz="2600" b="1" i="1" spc="50" dirty="0">
              <a:solidFill>
                <a:schemeClr val="bg1"/>
              </a:solidFill>
            </a:endParaRPr>
          </a:p>
          <a:p>
            <a:pPr>
              <a:lnSpc>
                <a:spcPct val="90000"/>
              </a:lnSpc>
              <a:spcBef>
                <a:spcPts val="600"/>
              </a:spcBef>
            </a:pPr>
            <a:endParaRPr lang="ru-RU" sz="2400" b="1" dirty="0">
              <a:solidFill>
                <a:schemeClr val="accent5">
                  <a:lumMod val="50000"/>
                </a:schemeClr>
              </a:solidFill>
            </a:endParaRPr>
          </a:p>
          <a:p>
            <a:pPr>
              <a:lnSpc>
                <a:spcPct val="90000"/>
              </a:lnSpc>
              <a:spcBef>
                <a:spcPts val="600"/>
              </a:spcBef>
            </a:pPr>
            <a:endParaRPr lang="ru-RU" sz="2400" b="1" dirty="0">
              <a:solidFill>
                <a:schemeClr val="accent5">
                  <a:lumMod val="50000"/>
                </a:schemeClr>
              </a:solidFill>
            </a:endParaRPr>
          </a:p>
          <a:p>
            <a:pPr>
              <a:lnSpc>
                <a:spcPct val="90000"/>
              </a:lnSpc>
              <a:spcBef>
                <a:spcPts val="600"/>
              </a:spcBef>
            </a:pPr>
            <a:endParaRPr lang="ru-RU" sz="2400" b="1" spc="30" dirty="0">
              <a:solidFill>
                <a:schemeClr val="accent5">
                  <a:lumMod val="50000"/>
                </a:schemeClr>
              </a:solidFill>
            </a:endParaRPr>
          </a:p>
          <a:p>
            <a:pPr>
              <a:lnSpc>
                <a:spcPct val="90000"/>
              </a:lnSpc>
              <a:spcBef>
                <a:spcPts val="600"/>
              </a:spcBef>
            </a:pPr>
            <a:endParaRPr lang="ru-RU" sz="2400" b="1" spc="30" dirty="0">
              <a:solidFill>
                <a:schemeClr val="accent5">
                  <a:lumMod val="50000"/>
                </a:schemeClr>
              </a:solidFill>
            </a:endParaRPr>
          </a:p>
          <a:p>
            <a:pPr algn="ctr">
              <a:lnSpc>
                <a:spcPct val="90000"/>
              </a:lnSpc>
            </a:pPr>
            <a:endParaRPr lang="ru-RU" sz="2400" b="1" spc="30" dirty="0">
              <a:solidFill>
                <a:srgbClr val="002060"/>
              </a:solidFill>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3347" y="2420888"/>
            <a:ext cx="5760640" cy="4320480"/>
          </a:xfrm>
          <a:prstGeom prst="rect">
            <a:avLst/>
          </a:prstGeom>
          <a:ln w="38100">
            <a:solidFill>
              <a:schemeClr val="bg1"/>
            </a:solidFill>
          </a:ln>
        </p:spPr>
      </p:pic>
    </p:spTree>
    <p:extLst>
      <p:ext uri="{BB962C8B-B14F-4D97-AF65-F5344CB8AC3E}">
        <p14:creationId xmlns:p14="http://schemas.microsoft.com/office/powerpoint/2010/main" val="25866190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Рисунок 8" descr="Триколор_Фон_Small.jpg"/>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0" y="332656"/>
            <a:ext cx="9316214" cy="8817799"/>
          </a:xfrm>
          <a:prstGeom prst="rect">
            <a:avLst/>
          </a:prstGeom>
          <a:noFill/>
        </p:spPr>
        <p:txBody>
          <a:bodyPr wrap="square" rtlCol="0">
            <a:spAutoFit/>
          </a:bodyPr>
          <a:lstStyle/>
          <a:p>
            <a:pPr algn="ctr"/>
            <a:r>
              <a:rPr lang="ru-RU" sz="3200" b="1" spc="30" dirty="0">
                <a:solidFill>
                  <a:srgbClr val="002060"/>
                </a:solidFill>
              </a:rPr>
              <a:t>«Раздел 0500 «Жилищно-коммунальное </a:t>
            </a:r>
            <a:br>
              <a:rPr lang="ru-RU" sz="3200" b="1" spc="30" dirty="0">
                <a:solidFill>
                  <a:srgbClr val="002060"/>
                </a:solidFill>
              </a:rPr>
            </a:br>
            <a:r>
              <a:rPr lang="ru-RU" sz="3200" b="1" spc="30" dirty="0">
                <a:solidFill>
                  <a:srgbClr val="002060"/>
                </a:solidFill>
              </a:rPr>
              <a:t>хозяйство»</a:t>
            </a:r>
          </a:p>
          <a:p>
            <a:pPr indent="179388"/>
            <a:r>
              <a:rPr lang="ru-RU" sz="3600" b="1" dirty="0">
                <a:solidFill>
                  <a:schemeClr val="accent5">
                    <a:lumMod val="50000"/>
                  </a:schemeClr>
                </a:solidFill>
              </a:rPr>
              <a:t> 98 458,0 </a:t>
            </a:r>
            <a:r>
              <a:rPr lang="ru-RU" sz="2400" b="1" dirty="0">
                <a:solidFill>
                  <a:schemeClr val="accent5">
                    <a:lumMod val="50000"/>
                  </a:schemeClr>
                </a:solidFill>
              </a:rPr>
              <a:t>тыс. рублей.</a:t>
            </a:r>
            <a:endParaRPr lang="ru-RU" sz="3400" b="1" dirty="0">
              <a:solidFill>
                <a:srgbClr val="FF0000"/>
              </a:solidFill>
            </a:endParaRPr>
          </a:p>
          <a:p>
            <a:pPr marL="179388"/>
            <a:r>
              <a:rPr lang="ru-RU" sz="2800" b="1" i="1" spc="50" dirty="0">
                <a:solidFill>
                  <a:srgbClr val="FF0000"/>
                </a:solidFill>
              </a:rPr>
              <a:t>Муниципальная программа </a:t>
            </a:r>
            <a:br>
              <a:rPr lang="ru-RU" sz="2800" b="1" i="1" spc="50" dirty="0">
                <a:solidFill>
                  <a:srgbClr val="C00000"/>
                </a:solidFill>
              </a:rPr>
            </a:br>
            <a:r>
              <a:rPr lang="ru-RU" sz="2800" b="1" i="1" spc="50" dirty="0">
                <a:solidFill>
                  <a:schemeClr val="bg1"/>
                </a:solidFill>
              </a:rPr>
              <a:t>«Развитие жилищно-коммунального хозяйства»</a:t>
            </a:r>
          </a:p>
          <a:p>
            <a:pPr marL="536575" indent="-273050">
              <a:spcBef>
                <a:spcPts val="1800"/>
              </a:spcBef>
            </a:pPr>
            <a:r>
              <a:rPr lang="ru-RU" sz="2600" b="1" i="1" spc="50" dirty="0">
                <a:solidFill>
                  <a:schemeClr val="bg1"/>
                </a:solidFill>
              </a:rPr>
              <a:t>-Мероприятия в области</a:t>
            </a:r>
          </a:p>
          <a:p>
            <a:pPr marL="536575" indent="-273050">
              <a:spcBef>
                <a:spcPts val="1800"/>
              </a:spcBef>
            </a:pPr>
            <a:r>
              <a:rPr lang="ru-RU" sz="2600" b="1" i="1" spc="50" dirty="0">
                <a:solidFill>
                  <a:schemeClr val="bg1"/>
                </a:solidFill>
              </a:rPr>
              <a:t> жилищного хозяйства –200,0 </a:t>
            </a:r>
          </a:p>
          <a:p>
            <a:pPr marL="536575" indent="-273050">
              <a:spcBef>
                <a:spcPts val="1800"/>
              </a:spcBef>
            </a:pPr>
            <a:r>
              <a:rPr lang="ru-RU" sz="2600" b="1" i="1" spc="50" dirty="0" err="1">
                <a:solidFill>
                  <a:schemeClr val="bg1"/>
                </a:solidFill>
              </a:rPr>
              <a:t>тыс.руб</a:t>
            </a:r>
            <a:r>
              <a:rPr lang="ru-RU" sz="2600" b="1" i="1" spc="50" dirty="0">
                <a:solidFill>
                  <a:schemeClr val="bg1"/>
                </a:solidFill>
              </a:rPr>
              <a:t>.</a:t>
            </a:r>
          </a:p>
          <a:p>
            <a:pPr marL="536575" indent="-273050">
              <a:spcBef>
                <a:spcPts val="1800"/>
              </a:spcBef>
            </a:pPr>
            <a:r>
              <a:rPr lang="ru-RU" sz="2600" b="1" i="1" spc="50" dirty="0">
                <a:solidFill>
                  <a:schemeClr val="bg1"/>
                </a:solidFill>
              </a:rPr>
              <a:t>Мероприятия по обеспечению </a:t>
            </a:r>
            <a:br>
              <a:rPr lang="ru-RU" sz="2600" b="1" i="1" spc="50" dirty="0">
                <a:solidFill>
                  <a:schemeClr val="bg1"/>
                </a:solidFill>
              </a:rPr>
            </a:br>
            <a:r>
              <a:rPr lang="ru-RU" sz="2600" b="1" i="1" spc="50" dirty="0">
                <a:solidFill>
                  <a:schemeClr val="bg1"/>
                </a:solidFill>
              </a:rPr>
              <a:t>функционирования </a:t>
            </a:r>
            <a:br>
              <a:rPr lang="ru-RU" sz="2600" b="1" i="1" spc="50" dirty="0">
                <a:solidFill>
                  <a:schemeClr val="bg1"/>
                </a:solidFill>
              </a:rPr>
            </a:br>
            <a:r>
              <a:rPr lang="ru-RU" sz="2600" b="1" i="1" spc="50" dirty="0">
                <a:solidFill>
                  <a:schemeClr val="bg1"/>
                </a:solidFill>
              </a:rPr>
              <a:t>коммунальной </a:t>
            </a:r>
            <a:br>
              <a:rPr lang="ru-RU" sz="2600" b="1" i="1" spc="50" dirty="0">
                <a:solidFill>
                  <a:schemeClr val="bg1"/>
                </a:solidFill>
              </a:rPr>
            </a:br>
            <a:r>
              <a:rPr lang="ru-RU" sz="2600" b="1" i="1" spc="50" dirty="0">
                <a:solidFill>
                  <a:schemeClr val="bg1"/>
                </a:solidFill>
              </a:rPr>
              <a:t>инфраструктуры –</a:t>
            </a:r>
          </a:p>
          <a:p>
            <a:pPr marL="536575" indent="1349375">
              <a:spcBef>
                <a:spcPts val="600"/>
              </a:spcBef>
              <a:tabLst>
                <a:tab pos="1978025" algn="l"/>
              </a:tabLst>
            </a:pPr>
            <a:r>
              <a:rPr lang="ru-RU" sz="3600" b="1" i="1" spc="50" dirty="0">
                <a:solidFill>
                  <a:schemeClr val="bg1"/>
                </a:solidFill>
              </a:rPr>
              <a:t>8 000,0</a:t>
            </a:r>
            <a:r>
              <a:rPr lang="ru-RU" sz="3200" b="1" i="1" spc="50" dirty="0">
                <a:solidFill>
                  <a:schemeClr val="bg1"/>
                </a:solidFill>
              </a:rPr>
              <a:t> </a:t>
            </a:r>
            <a:r>
              <a:rPr lang="ru-RU" sz="2600" b="1" i="1" spc="50" dirty="0">
                <a:solidFill>
                  <a:schemeClr val="bg1"/>
                </a:solidFill>
              </a:rPr>
              <a:t>тыс. рублей</a:t>
            </a:r>
          </a:p>
          <a:p>
            <a:pPr>
              <a:lnSpc>
                <a:spcPct val="90000"/>
              </a:lnSpc>
              <a:spcBef>
                <a:spcPts val="600"/>
              </a:spcBef>
            </a:pPr>
            <a:endParaRPr lang="ru-RU" sz="2400" b="1" dirty="0">
              <a:solidFill>
                <a:schemeClr val="accent5">
                  <a:lumMod val="50000"/>
                </a:schemeClr>
              </a:solidFill>
            </a:endParaRPr>
          </a:p>
          <a:p>
            <a:pPr>
              <a:lnSpc>
                <a:spcPct val="90000"/>
              </a:lnSpc>
              <a:spcBef>
                <a:spcPts val="600"/>
              </a:spcBef>
            </a:pPr>
            <a:endParaRPr lang="ru-RU" sz="2400" b="1" dirty="0">
              <a:solidFill>
                <a:schemeClr val="accent5">
                  <a:lumMod val="50000"/>
                </a:schemeClr>
              </a:solidFill>
            </a:endParaRPr>
          </a:p>
          <a:p>
            <a:pPr>
              <a:lnSpc>
                <a:spcPct val="90000"/>
              </a:lnSpc>
              <a:spcBef>
                <a:spcPts val="600"/>
              </a:spcBef>
            </a:pPr>
            <a:endParaRPr lang="ru-RU" sz="2400" b="1" spc="30" dirty="0">
              <a:solidFill>
                <a:schemeClr val="accent5">
                  <a:lumMod val="50000"/>
                </a:schemeClr>
              </a:solidFill>
            </a:endParaRPr>
          </a:p>
          <a:p>
            <a:pPr>
              <a:lnSpc>
                <a:spcPct val="90000"/>
              </a:lnSpc>
              <a:spcBef>
                <a:spcPts val="600"/>
              </a:spcBef>
            </a:pPr>
            <a:endParaRPr lang="ru-RU" sz="2400" b="1" spc="30" dirty="0">
              <a:solidFill>
                <a:schemeClr val="accent5">
                  <a:lumMod val="50000"/>
                </a:schemeClr>
              </a:solidFill>
            </a:endParaRPr>
          </a:p>
          <a:p>
            <a:pPr algn="ctr">
              <a:lnSpc>
                <a:spcPct val="90000"/>
              </a:lnSpc>
            </a:pPr>
            <a:endParaRPr lang="ru-RU" sz="2400" b="1" spc="30" dirty="0">
              <a:solidFill>
                <a:srgbClr val="002060"/>
              </a:solidFill>
            </a:endParaRPr>
          </a:p>
        </p:txBody>
      </p:sp>
      <p:pic>
        <p:nvPicPr>
          <p:cNvPr id="4" name="Рисунок 3" descr="3. ремонт тепловых сетей_Обрез.jpg"/>
          <p:cNvPicPr>
            <a:picLocks noChangeAspect="1"/>
          </p:cNvPicPr>
          <p:nvPr/>
        </p:nvPicPr>
        <p:blipFill>
          <a:blip r:embed="rId3" cstate="print"/>
          <a:stretch>
            <a:fillRect/>
          </a:stretch>
        </p:blipFill>
        <p:spPr>
          <a:xfrm>
            <a:off x="5580112" y="3140968"/>
            <a:ext cx="3342857" cy="3600000"/>
          </a:xfrm>
          <a:prstGeom prst="rect">
            <a:avLst/>
          </a:prstGeom>
          <a:ln w="38100">
            <a:solidFill>
              <a:schemeClr val="bg1"/>
            </a:solidFill>
          </a:ln>
        </p:spPr>
      </p:pic>
    </p:spTree>
    <p:extLst>
      <p:ext uri="{BB962C8B-B14F-4D97-AF65-F5344CB8AC3E}">
        <p14:creationId xmlns:p14="http://schemas.microsoft.com/office/powerpoint/2010/main" val="4181556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Рисунок 8" descr="Триколор_Фон_Small.jpg"/>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0" y="188640"/>
            <a:ext cx="9495726" cy="1166473"/>
          </a:xfrm>
          <a:prstGeom prst="rect">
            <a:avLst/>
          </a:prstGeom>
          <a:noFill/>
        </p:spPr>
        <p:txBody>
          <a:bodyPr wrap="square" rtlCol="0">
            <a:spAutoFit/>
          </a:bodyPr>
          <a:lstStyle/>
          <a:p>
            <a:pPr>
              <a:lnSpc>
                <a:spcPct val="90000"/>
              </a:lnSpc>
              <a:spcBef>
                <a:spcPts val="600"/>
              </a:spcBef>
            </a:pPr>
            <a:endParaRPr lang="ru-RU" sz="2400" b="1" spc="30" dirty="0">
              <a:solidFill>
                <a:schemeClr val="accent5">
                  <a:lumMod val="50000"/>
                </a:schemeClr>
              </a:solidFill>
            </a:endParaRPr>
          </a:p>
          <a:p>
            <a:pPr>
              <a:lnSpc>
                <a:spcPct val="90000"/>
              </a:lnSpc>
              <a:spcBef>
                <a:spcPts val="600"/>
              </a:spcBef>
            </a:pPr>
            <a:endParaRPr lang="ru-RU" sz="2400" b="1" spc="30" dirty="0">
              <a:solidFill>
                <a:schemeClr val="accent5">
                  <a:lumMod val="50000"/>
                </a:schemeClr>
              </a:solidFill>
            </a:endParaRPr>
          </a:p>
          <a:p>
            <a:pPr algn="ctr">
              <a:lnSpc>
                <a:spcPct val="90000"/>
              </a:lnSpc>
            </a:pPr>
            <a:endParaRPr lang="ru-RU" sz="2400" b="1" spc="30" dirty="0">
              <a:solidFill>
                <a:srgbClr val="002060"/>
              </a:solidFill>
            </a:endParaRPr>
          </a:p>
        </p:txBody>
      </p:sp>
    </p:spTree>
    <p:extLst>
      <p:ext uri="{BB962C8B-B14F-4D97-AF65-F5344CB8AC3E}">
        <p14:creationId xmlns:p14="http://schemas.microsoft.com/office/powerpoint/2010/main" val="7177211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Рисунок 8" descr="Триколор_Фон_Small.jpg"/>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18800" y="188640"/>
            <a:ext cx="9495726" cy="5946243"/>
          </a:xfrm>
          <a:prstGeom prst="rect">
            <a:avLst/>
          </a:prstGeom>
          <a:noFill/>
        </p:spPr>
        <p:txBody>
          <a:bodyPr wrap="square" rtlCol="0">
            <a:spAutoFit/>
          </a:bodyPr>
          <a:lstStyle/>
          <a:p>
            <a:pPr algn="ctr"/>
            <a:r>
              <a:rPr lang="ru-RU" sz="3200" b="1" spc="30" dirty="0">
                <a:solidFill>
                  <a:srgbClr val="002060"/>
                </a:solidFill>
              </a:rPr>
              <a:t>«Раздел 0500 «Жилищно-коммунальное </a:t>
            </a:r>
            <a:br>
              <a:rPr lang="ru-RU" sz="3200" b="1" spc="30" dirty="0">
                <a:solidFill>
                  <a:srgbClr val="002060"/>
                </a:solidFill>
              </a:rPr>
            </a:br>
            <a:r>
              <a:rPr lang="ru-RU" sz="3200" b="1" spc="30" dirty="0">
                <a:solidFill>
                  <a:srgbClr val="002060"/>
                </a:solidFill>
              </a:rPr>
              <a:t>хозяйство» </a:t>
            </a:r>
            <a:r>
              <a:rPr lang="ru-RU" sz="2400" b="1" i="1" spc="30" dirty="0">
                <a:solidFill>
                  <a:srgbClr val="002060"/>
                </a:solidFill>
              </a:rPr>
              <a:t>(продолжение)</a:t>
            </a:r>
          </a:p>
          <a:p>
            <a:pPr marL="268288">
              <a:spcBef>
                <a:spcPts val="1200"/>
              </a:spcBef>
            </a:pPr>
            <a:r>
              <a:rPr lang="ru-RU" sz="2800" b="1" i="1" spc="50" dirty="0">
                <a:solidFill>
                  <a:srgbClr val="FF0000"/>
                </a:solidFill>
              </a:rPr>
              <a:t>Муниципальная</a:t>
            </a:r>
            <a:r>
              <a:rPr lang="ru-RU" sz="2800" b="1" dirty="0"/>
              <a:t> </a:t>
            </a:r>
            <a:r>
              <a:rPr lang="ru-RU" sz="2800" b="1" i="1" spc="50" dirty="0">
                <a:solidFill>
                  <a:srgbClr val="FF0000"/>
                </a:solidFill>
              </a:rPr>
              <a:t>программа «Благоустройство территории Дубровского городского поселения»</a:t>
            </a:r>
          </a:p>
          <a:p>
            <a:pPr marL="182563" indent="85725">
              <a:spcBef>
                <a:spcPts val="600"/>
              </a:spcBef>
            </a:pPr>
            <a:r>
              <a:rPr lang="ru-RU" sz="3600" b="1" dirty="0">
                <a:solidFill>
                  <a:schemeClr val="bg1"/>
                </a:solidFill>
              </a:rPr>
              <a:t>90 258,0 </a:t>
            </a:r>
            <a:r>
              <a:rPr lang="ru-RU" sz="2800" b="1" dirty="0">
                <a:solidFill>
                  <a:schemeClr val="bg1"/>
                </a:solidFill>
              </a:rPr>
              <a:t>тыс. рублей.</a:t>
            </a:r>
            <a:r>
              <a:rPr lang="ru-RU" sz="2800" dirty="0">
                <a:solidFill>
                  <a:schemeClr val="bg1"/>
                </a:solidFill>
              </a:rPr>
              <a:t> </a:t>
            </a:r>
            <a:br>
              <a:rPr lang="ru-RU" sz="2600" b="1" i="1" spc="50" dirty="0">
                <a:solidFill>
                  <a:schemeClr val="bg1"/>
                </a:solidFill>
              </a:rPr>
            </a:br>
            <a:endParaRPr lang="ru-RU" sz="2600" b="1" i="1" spc="50" dirty="0">
              <a:solidFill>
                <a:schemeClr val="bg1"/>
              </a:solidFill>
            </a:endParaRPr>
          </a:p>
          <a:p>
            <a:pPr marL="536575" indent="-273050"/>
            <a:r>
              <a:rPr lang="ru-RU" sz="2600" b="1" i="1" spc="50" dirty="0">
                <a:solidFill>
                  <a:schemeClr val="bg1"/>
                </a:solidFill>
              </a:rPr>
              <a:t>– Уборка тротуаров, </a:t>
            </a:r>
            <a:br>
              <a:rPr lang="ru-RU" sz="2600" b="1" i="1" spc="50" dirty="0">
                <a:solidFill>
                  <a:schemeClr val="bg1"/>
                </a:solidFill>
              </a:rPr>
            </a:br>
            <a:r>
              <a:rPr lang="ru-RU" sz="2600" b="1" i="1" spc="50" dirty="0" err="1">
                <a:solidFill>
                  <a:schemeClr val="bg1"/>
                </a:solidFill>
              </a:rPr>
              <a:t>междворовых</a:t>
            </a:r>
            <a:br>
              <a:rPr lang="ru-RU" sz="2600" b="1" i="1" spc="50" dirty="0">
                <a:solidFill>
                  <a:schemeClr val="bg1"/>
                </a:solidFill>
              </a:rPr>
            </a:br>
            <a:r>
              <a:rPr lang="ru-RU" sz="2600" b="1" i="1" spc="50" dirty="0">
                <a:solidFill>
                  <a:schemeClr val="bg1"/>
                </a:solidFill>
              </a:rPr>
              <a:t>территорий.</a:t>
            </a:r>
          </a:p>
          <a:p>
            <a:pPr>
              <a:lnSpc>
                <a:spcPct val="90000"/>
              </a:lnSpc>
              <a:spcBef>
                <a:spcPts val="600"/>
              </a:spcBef>
            </a:pPr>
            <a:endParaRPr lang="ru-RU" sz="2400" b="1" dirty="0">
              <a:solidFill>
                <a:schemeClr val="accent5">
                  <a:lumMod val="50000"/>
                </a:schemeClr>
              </a:solidFill>
            </a:endParaRPr>
          </a:p>
          <a:p>
            <a:pPr>
              <a:lnSpc>
                <a:spcPct val="90000"/>
              </a:lnSpc>
              <a:spcBef>
                <a:spcPts val="600"/>
              </a:spcBef>
            </a:pPr>
            <a:endParaRPr lang="ru-RU" sz="2400" b="1" spc="30" dirty="0">
              <a:solidFill>
                <a:schemeClr val="accent5">
                  <a:lumMod val="50000"/>
                </a:schemeClr>
              </a:solidFill>
            </a:endParaRPr>
          </a:p>
          <a:p>
            <a:pPr>
              <a:lnSpc>
                <a:spcPct val="90000"/>
              </a:lnSpc>
              <a:spcBef>
                <a:spcPts val="600"/>
              </a:spcBef>
            </a:pPr>
            <a:endParaRPr lang="ru-RU" sz="2400" b="1" spc="30" dirty="0">
              <a:solidFill>
                <a:schemeClr val="accent5">
                  <a:lumMod val="50000"/>
                </a:schemeClr>
              </a:solidFill>
            </a:endParaRPr>
          </a:p>
          <a:p>
            <a:pPr algn="ctr">
              <a:lnSpc>
                <a:spcPct val="90000"/>
              </a:lnSpc>
            </a:pPr>
            <a:endParaRPr lang="ru-RU" sz="2400" b="1" spc="30" dirty="0">
              <a:solidFill>
                <a:srgbClr val="002060"/>
              </a:solidFill>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952" y="2996952"/>
            <a:ext cx="4800000" cy="3600000"/>
          </a:xfrm>
          <a:prstGeom prst="rect">
            <a:avLst/>
          </a:prstGeom>
          <a:ln w="25400">
            <a:solidFill>
              <a:schemeClr val="bg1"/>
            </a:solidFill>
          </a:ln>
        </p:spPr>
      </p:pic>
    </p:spTree>
    <p:extLst>
      <p:ext uri="{BB962C8B-B14F-4D97-AF65-F5344CB8AC3E}">
        <p14:creationId xmlns:p14="http://schemas.microsoft.com/office/powerpoint/2010/main" val="35692644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Рисунок 8" descr="Триколор_Фон_Small.jpg"/>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0" y="188640"/>
            <a:ext cx="9495726" cy="5459956"/>
          </a:xfrm>
          <a:prstGeom prst="rect">
            <a:avLst/>
          </a:prstGeom>
          <a:noFill/>
        </p:spPr>
        <p:txBody>
          <a:bodyPr wrap="square" rtlCol="0">
            <a:spAutoFit/>
          </a:bodyPr>
          <a:lstStyle/>
          <a:p>
            <a:pPr algn="ctr"/>
            <a:r>
              <a:rPr lang="ru-RU" sz="3200" b="1" spc="30" dirty="0">
                <a:solidFill>
                  <a:srgbClr val="002060"/>
                </a:solidFill>
              </a:rPr>
              <a:t>«Раздел 0500 «Жилищно-коммунальное </a:t>
            </a:r>
            <a:br>
              <a:rPr lang="ru-RU" sz="3200" b="1" spc="30" dirty="0">
                <a:solidFill>
                  <a:srgbClr val="002060"/>
                </a:solidFill>
              </a:rPr>
            </a:br>
            <a:r>
              <a:rPr lang="ru-RU" sz="3200" b="1" spc="30" dirty="0">
                <a:solidFill>
                  <a:srgbClr val="002060"/>
                </a:solidFill>
              </a:rPr>
              <a:t>хозяйство» </a:t>
            </a:r>
            <a:r>
              <a:rPr lang="ru-RU" sz="2400" b="1" i="1" spc="30" dirty="0">
                <a:solidFill>
                  <a:srgbClr val="002060"/>
                </a:solidFill>
              </a:rPr>
              <a:t>(продолжение)</a:t>
            </a:r>
          </a:p>
          <a:p>
            <a:pPr marL="182563">
              <a:spcBef>
                <a:spcPts val="1200"/>
              </a:spcBef>
            </a:pPr>
            <a:r>
              <a:rPr lang="ru-RU" sz="2800" b="1" i="1" spc="50" dirty="0">
                <a:solidFill>
                  <a:srgbClr val="FF0000"/>
                </a:solidFill>
              </a:rPr>
              <a:t>Муниципальная</a:t>
            </a:r>
            <a:r>
              <a:rPr lang="ru-RU" sz="2800" b="1" dirty="0"/>
              <a:t> </a:t>
            </a:r>
            <a:r>
              <a:rPr lang="ru-RU" sz="2800" b="1" i="1" spc="50" dirty="0">
                <a:solidFill>
                  <a:srgbClr val="FF0000"/>
                </a:solidFill>
              </a:rPr>
              <a:t>программа «Благоустройство территории Дубровского городского поселения»</a:t>
            </a:r>
          </a:p>
          <a:p>
            <a:pPr marL="446088" indent="-263525">
              <a:spcBef>
                <a:spcPts val="3600"/>
              </a:spcBef>
            </a:pPr>
            <a:r>
              <a:rPr lang="ru-RU" sz="2600" b="1" i="1" spc="50" dirty="0">
                <a:solidFill>
                  <a:schemeClr val="bg1"/>
                </a:solidFill>
              </a:rPr>
              <a:t>– Расчистка </a:t>
            </a:r>
            <a:br>
              <a:rPr lang="ru-RU" sz="2600" b="1" i="1" spc="50" dirty="0">
                <a:solidFill>
                  <a:schemeClr val="bg1"/>
                </a:solidFill>
              </a:rPr>
            </a:br>
            <a:r>
              <a:rPr lang="ru-RU" sz="2600" b="1" i="1" spc="50" dirty="0">
                <a:solidFill>
                  <a:schemeClr val="bg1"/>
                </a:solidFill>
              </a:rPr>
              <a:t>дорог,</a:t>
            </a:r>
            <a:br>
              <a:rPr lang="ru-RU" sz="2600" b="1" i="1" spc="50" dirty="0">
                <a:solidFill>
                  <a:schemeClr val="bg1"/>
                </a:solidFill>
              </a:rPr>
            </a:br>
            <a:r>
              <a:rPr lang="ru-RU" sz="2600" b="1" i="1" spc="50" dirty="0">
                <a:solidFill>
                  <a:schemeClr val="bg1"/>
                </a:solidFill>
              </a:rPr>
              <a:t>уборка снега.</a:t>
            </a:r>
            <a:br>
              <a:rPr lang="ru-RU" sz="2600" b="1" i="1" spc="50" dirty="0">
                <a:solidFill>
                  <a:schemeClr val="bg1"/>
                </a:solidFill>
              </a:rPr>
            </a:br>
            <a:endParaRPr lang="ru-RU" sz="2600" b="1" i="1" spc="50" dirty="0">
              <a:solidFill>
                <a:schemeClr val="bg1"/>
              </a:solidFill>
            </a:endParaRPr>
          </a:p>
          <a:p>
            <a:pPr>
              <a:lnSpc>
                <a:spcPct val="90000"/>
              </a:lnSpc>
              <a:spcBef>
                <a:spcPts val="600"/>
              </a:spcBef>
            </a:pPr>
            <a:endParaRPr lang="ru-RU" sz="2400" b="1" spc="30" dirty="0">
              <a:solidFill>
                <a:schemeClr val="accent5">
                  <a:lumMod val="50000"/>
                </a:schemeClr>
              </a:solidFill>
            </a:endParaRPr>
          </a:p>
          <a:p>
            <a:pPr>
              <a:lnSpc>
                <a:spcPct val="90000"/>
              </a:lnSpc>
              <a:spcBef>
                <a:spcPts val="600"/>
              </a:spcBef>
            </a:pPr>
            <a:endParaRPr lang="ru-RU" sz="2400" b="1" spc="30" dirty="0">
              <a:solidFill>
                <a:schemeClr val="accent5">
                  <a:lumMod val="50000"/>
                </a:schemeClr>
              </a:solidFill>
            </a:endParaRPr>
          </a:p>
          <a:p>
            <a:pPr algn="ctr">
              <a:lnSpc>
                <a:spcPct val="90000"/>
              </a:lnSpc>
            </a:pPr>
            <a:endParaRPr lang="ru-RU" sz="2400" b="1" spc="30" dirty="0">
              <a:solidFill>
                <a:srgbClr val="002060"/>
              </a:solidFill>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4577213"/>
            <a:ext cx="2852206" cy="2139155"/>
          </a:xfrm>
          <a:prstGeom prst="rect">
            <a:avLst/>
          </a:prstGeom>
          <a:ln w="38100">
            <a:solidFill>
              <a:schemeClr val="bg1"/>
            </a:solidFill>
          </a:ln>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8857" y="2301873"/>
            <a:ext cx="5885995" cy="4414496"/>
          </a:xfrm>
          <a:prstGeom prst="rect">
            <a:avLst/>
          </a:prstGeom>
          <a:ln w="38100">
            <a:solidFill>
              <a:schemeClr val="bg1"/>
            </a:solidFill>
          </a:ln>
        </p:spPr>
      </p:pic>
    </p:spTree>
    <p:extLst>
      <p:ext uri="{BB962C8B-B14F-4D97-AF65-F5344CB8AC3E}">
        <p14:creationId xmlns:p14="http://schemas.microsoft.com/office/powerpoint/2010/main" val="16189054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Рисунок 8" descr="Триколор_Фон_Small.jpg"/>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0" y="188640"/>
            <a:ext cx="9495726" cy="5475345"/>
          </a:xfrm>
          <a:prstGeom prst="rect">
            <a:avLst/>
          </a:prstGeom>
          <a:noFill/>
        </p:spPr>
        <p:txBody>
          <a:bodyPr wrap="square" rtlCol="0">
            <a:spAutoFit/>
          </a:bodyPr>
          <a:lstStyle/>
          <a:p>
            <a:pPr algn="ctr"/>
            <a:r>
              <a:rPr lang="ru-RU" sz="3200" b="1" spc="30" dirty="0">
                <a:solidFill>
                  <a:srgbClr val="002060"/>
                </a:solidFill>
              </a:rPr>
              <a:t>«Раздел 0500 «Жилищно-коммунальное </a:t>
            </a:r>
            <a:br>
              <a:rPr lang="ru-RU" sz="3200" b="1" spc="30" dirty="0">
                <a:solidFill>
                  <a:srgbClr val="002060"/>
                </a:solidFill>
              </a:rPr>
            </a:br>
            <a:r>
              <a:rPr lang="ru-RU" sz="3200" b="1" spc="30" dirty="0">
                <a:solidFill>
                  <a:srgbClr val="002060"/>
                </a:solidFill>
              </a:rPr>
              <a:t>хозяйство» </a:t>
            </a:r>
            <a:r>
              <a:rPr lang="ru-RU" sz="2400" b="1" i="1" spc="30" dirty="0">
                <a:solidFill>
                  <a:srgbClr val="002060"/>
                </a:solidFill>
              </a:rPr>
              <a:t>(продолжение)</a:t>
            </a:r>
          </a:p>
          <a:p>
            <a:pPr marL="182563">
              <a:spcBef>
                <a:spcPts val="1200"/>
              </a:spcBef>
            </a:pPr>
            <a:r>
              <a:rPr lang="ru-RU" sz="2800" b="1" i="1" spc="50" dirty="0">
                <a:solidFill>
                  <a:srgbClr val="FF0000"/>
                </a:solidFill>
              </a:rPr>
              <a:t>Муниципальная</a:t>
            </a:r>
            <a:r>
              <a:rPr lang="ru-RU" sz="2800" b="1" dirty="0"/>
              <a:t> </a:t>
            </a:r>
            <a:r>
              <a:rPr lang="ru-RU" sz="2800" b="1" i="1" spc="50" dirty="0">
                <a:solidFill>
                  <a:srgbClr val="FF0000"/>
                </a:solidFill>
              </a:rPr>
              <a:t>программа «Благоустройство территории Дубровского городского поселения»</a:t>
            </a:r>
          </a:p>
          <a:p>
            <a:pPr marL="446088" indent="-263525">
              <a:spcBef>
                <a:spcPts val="1800"/>
              </a:spcBef>
            </a:pPr>
            <a:r>
              <a:rPr lang="ru-RU" sz="2600" b="1" i="1" spc="50" dirty="0">
                <a:solidFill>
                  <a:schemeClr val="bg1"/>
                </a:solidFill>
              </a:rPr>
              <a:t>– </a:t>
            </a:r>
            <a:r>
              <a:rPr lang="ru-RU" sz="2600" b="1" i="1" spc="50" dirty="0" err="1">
                <a:solidFill>
                  <a:schemeClr val="bg1"/>
                </a:solidFill>
              </a:rPr>
              <a:t>Окос</a:t>
            </a:r>
            <a:r>
              <a:rPr lang="ru-RU" sz="2600" b="1" i="1" spc="50" dirty="0">
                <a:solidFill>
                  <a:schemeClr val="bg1"/>
                </a:solidFill>
              </a:rPr>
              <a:t> газонов,</a:t>
            </a:r>
            <a:br>
              <a:rPr lang="ru-RU" sz="2600" b="1" i="1" spc="50" dirty="0">
                <a:solidFill>
                  <a:schemeClr val="bg1"/>
                </a:solidFill>
              </a:rPr>
            </a:br>
            <a:r>
              <a:rPr lang="ru-RU" sz="2600" b="1" i="1" spc="50" dirty="0">
                <a:solidFill>
                  <a:schemeClr val="bg1"/>
                </a:solidFill>
              </a:rPr>
              <a:t>спиливание </a:t>
            </a:r>
            <a:br>
              <a:rPr lang="ru-RU" sz="2600" b="1" i="1" spc="50" dirty="0">
                <a:solidFill>
                  <a:schemeClr val="bg1"/>
                </a:solidFill>
              </a:rPr>
            </a:br>
            <a:r>
              <a:rPr lang="ru-RU" sz="2600" b="1" i="1" spc="50" dirty="0">
                <a:solidFill>
                  <a:schemeClr val="bg1"/>
                </a:solidFill>
              </a:rPr>
              <a:t>аварийных </a:t>
            </a:r>
            <a:br>
              <a:rPr lang="ru-RU" sz="2600" b="1" i="1" spc="50" dirty="0">
                <a:solidFill>
                  <a:schemeClr val="bg1"/>
                </a:solidFill>
              </a:rPr>
            </a:br>
            <a:r>
              <a:rPr lang="ru-RU" sz="2600" b="1" i="1" spc="50" dirty="0">
                <a:solidFill>
                  <a:schemeClr val="bg1"/>
                </a:solidFill>
              </a:rPr>
              <a:t>деревьев.</a:t>
            </a:r>
            <a:br>
              <a:rPr lang="ru-RU" sz="2600" b="1" i="1" spc="50" dirty="0">
                <a:solidFill>
                  <a:schemeClr val="bg1"/>
                </a:solidFill>
              </a:rPr>
            </a:br>
            <a:endParaRPr lang="ru-RU" sz="2600" b="1" i="1" spc="50" dirty="0">
              <a:solidFill>
                <a:schemeClr val="bg1"/>
              </a:solidFill>
            </a:endParaRPr>
          </a:p>
          <a:p>
            <a:pPr>
              <a:lnSpc>
                <a:spcPct val="90000"/>
              </a:lnSpc>
              <a:spcBef>
                <a:spcPts val="600"/>
              </a:spcBef>
            </a:pPr>
            <a:endParaRPr lang="ru-RU" sz="2400" b="1" spc="30" dirty="0">
              <a:solidFill>
                <a:schemeClr val="accent5">
                  <a:lumMod val="50000"/>
                </a:schemeClr>
              </a:solidFill>
            </a:endParaRPr>
          </a:p>
          <a:p>
            <a:pPr>
              <a:lnSpc>
                <a:spcPct val="90000"/>
              </a:lnSpc>
              <a:spcBef>
                <a:spcPts val="600"/>
              </a:spcBef>
            </a:pPr>
            <a:endParaRPr lang="ru-RU" sz="2400" b="1" spc="30" dirty="0">
              <a:solidFill>
                <a:schemeClr val="accent5">
                  <a:lumMod val="50000"/>
                </a:schemeClr>
              </a:solidFill>
            </a:endParaRPr>
          </a:p>
          <a:p>
            <a:pPr algn="ctr">
              <a:lnSpc>
                <a:spcPct val="90000"/>
              </a:lnSpc>
            </a:pPr>
            <a:endParaRPr lang="ru-RU" sz="2400" b="1" spc="30" dirty="0">
              <a:solidFill>
                <a:srgbClr val="002060"/>
              </a:solidFill>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3848" y="2492896"/>
            <a:ext cx="5748131" cy="4167082"/>
          </a:xfrm>
          <a:prstGeom prst="rect">
            <a:avLst/>
          </a:prstGeom>
          <a:ln w="38100">
            <a:solidFill>
              <a:schemeClr val="bg1"/>
            </a:solidFill>
          </a:ln>
        </p:spPr>
      </p:pic>
      <p:pic>
        <p:nvPicPr>
          <p:cNvPr id="5" name="Рисунок 4" descr="покос травы благ-во_Обрез.jpg"/>
          <p:cNvPicPr>
            <a:picLocks noChangeAspect="1"/>
          </p:cNvPicPr>
          <p:nvPr/>
        </p:nvPicPr>
        <p:blipFill>
          <a:blip r:embed="rId4" cstate="print"/>
          <a:stretch>
            <a:fillRect/>
          </a:stretch>
        </p:blipFill>
        <p:spPr>
          <a:xfrm>
            <a:off x="185767" y="4883276"/>
            <a:ext cx="2832315" cy="1776702"/>
          </a:xfrm>
          <a:prstGeom prst="rect">
            <a:avLst/>
          </a:prstGeom>
          <a:ln w="38100">
            <a:solidFill>
              <a:schemeClr val="bg1"/>
            </a:solidFill>
          </a:ln>
        </p:spPr>
      </p:pic>
    </p:spTree>
    <p:extLst>
      <p:ext uri="{BB962C8B-B14F-4D97-AF65-F5344CB8AC3E}">
        <p14:creationId xmlns:p14="http://schemas.microsoft.com/office/powerpoint/2010/main" val="2670824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Рисунок 8" descr="Триколор_Фон_Small.jpg"/>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0" y="188640"/>
            <a:ext cx="9495726" cy="5706177"/>
          </a:xfrm>
          <a:prstGeom prst="rect">
            <a:avLst/>
          </a:prstGeom>
          <a:noFill/>
        </p:spPr>
        <p:txBody>
          <a:bodyPr wrap="square" rtlCol="0">
            <a:spAutoFit/>
          </a:bodyPr>
          <a:lstStyle/>
          <a:p>
            <a:pPr algn="ctr"/>
            <a:r>
              <a:rPr lang="ru-RU" sz="3200" b="1" spc="30" dirty="0">
                <a:solidFill>
                  <a:srgbClr val="002060"/>
                </a:solidFill>
              </a:rPr>
              <a:t>«Раздел 0500 «Жилищно-коммунальное </a:t>
            </a:r>
            <a:br>
              <a:rPr lang="ru-RU" sz="3200" b="1" spc="30" dirty="0">
                <a:solidFill>
                  <a:srgbClr val="002060"/>
                </a:solidFill>
              </a:rPr>
            </a:br>
            <a:r>
              <a:rPr lang="ru-RU" sz="3200" b="1" spc="30" dirty="0">
                <a:solidFill>
                  <a:srgbClr val="002060"/>
                </a:solidFill>
              </a:rPr>
              <a:t>хозяйство» </a:t>
            </a:r>
            <a:r>
              <a:rPr lang="ru-RU" sz="2400" b="1" i="1" spc="30" dirty="0">
                <a:solidFill>
                  <a:srgbClr val="002060"/>
                </a:solidFill>
              </a:rPr>
              <a:t>(продолжение)</a:t>
            </a:r>
          </a:p>
          <a:p>
            <a:pPr marL="182563">
              <a:spcBef>
                <a:spcPts val="1200"/>
              </a:spcBef>
            </a:pPr>
            <a:r>
              <a:rPr lang="ru-RU" sz="2800" b="1" i="1" spc="50" dirty="0">
                <a:solidFill>
                  <a:srgbClr val="FF0000"/>
                </a:solidFill>
              </a:rPr>
              <a:t>Муниципальная</a:t>
            </a:r>
            <a:r>
              <a:rPr lang="ru-RU" sz="2800" b="1" dirty="0"/>
              <a:t> </a:t>
            </a:r>
            <a:r>
              <a:rPr lang="ru-RU" sz="2800" b="1" i="1" spc="50" dirty="0">
                <a:solidFill>
                  <a:srgbClr val="FF0000"/>
                </a:solidFill>
              </a:rPr>
              <a:t>программа «Благоустройство территории Дубровского городского поселения»</a:t>
            </a:r>
          </a:p>
          <a:p>
            <a:pPr marL="446088" indent="-263525">
              <a:spcBef>
                <a:spcPts val="2400"/>
              </a:spcBef>
            </a:pPr>
            <a:r>
              <a:rPr lang="ru-RU" sz="2600" b="1" i="1" spc="50" dirty="0">
                <a:solidFill>
                  <a:schemeClr val="bg1"/>
                </a:solidFill>
              </a:rPr>
              <a:t>– Ремонт детских </a:t>
            </a:r>
            <a:br>
              <a:rPr lang="ru-RU" sz="2600" b="1" i="1" spc="50" dirty="0">
                <a:solidFill>
                  <a:schemeClr val="bg1"/>
                </a:solidFill>
              </a:rPr>
            </a:br>
            <a:r>
              <a:rPr lang="ru-RU" sz="2600" b="1" i="1" spc="50" dirty="0">
                <a:solidFill>
                  <a:schemeClr val="bg1"/>
                </a:solidFill>
              </a:rPr>
              <a:t>спортивных </a:t>
            </a:r>
            <a:br>
              <a:rPr lang="ru-RU" sz="2600" b="1" i="1" spc="50" dirty="0">
                <a:solidFill>
                  <a:schemeClr val="bg1"/>
                </a:solidFill>
              </a:rPr>
            </a:br>
            <a:r>
              <a:rPr lang="ru-RU" sz="2600" b="1" i="1" spc="50" dirty="0">
                <a:solidFill>
                  <a:schemeClr val="bg1"/>
                </a:solidFill>
              </a:rPr>
              <a:t>и игровых</a:t>
            </a:r>
            <a:br>
              <a:rPr lang="ru-RU" sz="2600" b="1" i="1" spc="50" dirty="0">
                <a:solidFill>
                  <a:schemeClr val="bg1"/>
                </a:solidFill>
              </a:rPr>
            </a:br>
            <a:r>
              <a:rPr lang="ru-RU" sz="2600" b="1" i="1" spc="50" dirty="0">
                <a:solidFill>
                  <a:schemeClr val="bg1"/>
                </a:solidFill>
              </a:rPr>
              <a:t>площадок и прочее.</a:t>
            </a:r>
            <a:br>
              <a:rPr lang="ru-RU" sz="2600" b="1" i="1" spc="50" dirty="0">
                <a:solidFill>
                  <a:schemeClr val="bg1"/>
                </a:solidFill>
              </a:rPr>
            </a:br>
            <a:endParaRPr lang="ru-RU" sz="2600" b="1" i="1" spc="50" dirty="0">
              <a:solidFill>
                <a:schemeClr val="bg1"/>
              </a:solidFill>
            </a:endParaRPr>
          </a:p>
          <a:p>
            <a:pPr>
              <a:lnSpc>
                <a:spcPct val="90000"/>
              </a:lnSpc>
              <a:spcBef>
                <a:spcPts val="600"/>
              </a:spcBef>
            </a:pPr>
            <a:endParaRPr lang="ru-RU" sz="2400" b="1" spc="30" dirty="0">
              <a:solidFill>
                <a:schemeClr val="accent5">
                  <a:lumMod val="50000"/>
                </a:schemeClr>
              </a:solidFill>
            </a:endParaRPr>
          </a:p>
          <a:p>
            <a:pPr>
              <a:lnSpc>
                <a:spcPct val="90000"/>
              </a:lnSpc>
              <a:spcBef>
                <a:spcPts val="600"/>
              </a:spcBef>
            </a:pPr>
            <a:endParaRPr lang="ru-RU" sz="2400" b="1" spc="30" dirty="0">
              <a:solidFill>
                <a:schemeClr val="accent5">
                  <a:lumMod val="50000"/>
                </a:schemeClr>
              </a:solidFill>
            </a:endParaRPr>
          </a:p>
          <a:p>
            <a:pPr algn="ctr">
              <a:lnSpc>
                <a:spcPct val="90000"/>
              </a:lnSpc>
            </a:pPr>
            <a:endParaRPr lang="ru-RU" sz="2400" b="1" spc="30" dirty="0">
              <a:solidFill>
                <a:srgbClr val="002060"/>
              </a:solidFill>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508" y="4221088"/>
            <a:ext cx="3249136" cy="2436852"/>
          </a:xfrm>
          <a:prstGeom prst="rect">
            <a:avLst/>
          </a:prstGeom>
          <a:ln w="38100">
            <a:solidFill>
              <a:schemeClr val="bg1"/>
            </a:solidFill>
          </a:ln>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1647" y="2780928"/>
            <a:ext cx="5169349" cy="3877012"/>
          </a:xfrm>
          <a:prstGeom prst="rect">
            <a:avLst/>
          </a:prstGeom>
          <a:ln w="38100">
            <a:solidFill>
              <a:schemeClr val="bg1"/>
            </a:solidFill>
          </a:ln>
        </p:spPr>
      </p:pic>
    </p:spTree>
    <p:extLst>
      <p:ext uri="{BB962C8B-B14F-4D97-AF65-F5344CB8AC3E}">
        <p14:creationId xmlns:p14="http://schemas.microsoft.com/office/powerpoint/2010/main" val="18237931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Рисунок 8" descr="Триколор_Фон_Small.jpg"/>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0" y="404664"/>
            <a:ext cx="8892480" cy="9608784"/>
          </a:xfrm>
          <a:prstGeom prst="rect">
            <a:avLst/>
          </a:prstGeom>
          <a:noFill/>
        </p:spPr>
        <p:txBody>
          <a:bodyPr wrap="square" rtlCol="0">
            <a:spAutoFit/>
          </a:bodyPr>
          <a:lstStyle/>
          <a:p>
            <a:pPr algn="ctr"/>
            <a:r>
              <a:rPr lang="ru-RU" sz="3200" b="1" spc="30" dirty="0">
                <a:solidFill>
                  <a:srgbClr val="002060"/>
                </a:solidFill>
              </a:rPr>
              <a:t>«Раздел 0500 «Жилищно-коммунальное </a:t>
            </a:r>
            <a:br>
              <a:rPr lang="ru-RU" sz="3200" b="1" spc="30" dirty="0">
                <a:solidFill>
                  <a:srgbClr val="002060"/>
                </a:solidFill>
              </a:rPr>
            </a:br>
            <a:r>
              <a:rPr lang="ru-RU" sz="3200" b="1" spc="30" dirty="0">
                <a:solidFill>
                  <a:srgbClr val="002060"/>
                </a:solidFill>
              </a:rPr>
              <a:t>хозяйство» </a:t>
            </a:r>
            <a:r>
              <a:rPr lang="ru-RU" sz="2400" b="1" i="1" spc="30" dirty="0">
                <a:solidFill>
                  <a:srgbClr val="002060"/>
                </a:solidFill>
              </a:rPr>
              <a:t>(продолжение)</a:t>
            </a:r>
          </a:p>
          <a:p>
            <a:pPr marL="639763" indent="-457200">
              <a:spcBef>
                <a:spcPts val="1200"/>
              </a:spcBef>
              <a:buFont typeface="Wingdings" panose="05000000000000000000" pitchFamily="2" charset="2"/>
              <a:buChar char="Ø"/>
            </a:pPr>
            <a:r>
              <a:rPr lang="ru-RU" sz="2800" b="1" i="1" spc="50" dirty="0">
                <a:solidFill>
                  <a:schemeClr val="tx2"/>
                </a:solidFill>
              </a:rPr>
              <a:t>Депутатские средства </a:t>
            </a:r>
            <a:r>
              <a:rPr lang="ru-RU" sz="2800" b="1" i="1" spc="50" dirty="0" err="1">
                <a:solidFill>
                  <a:schemeClr val="tx2"/>
                </a:solidFill>
              </a:rPr>
              <a:t>ЗакС</a:t>
            </a:r>
            <a:r>
              <a:rPr lang="ru-RU" sz="2800" b="1" i="1" spc="50" dirty="0">
                <a:solidFill>
                  <a:schemeClr val="tx2"/>
                </a:solidFill>
              </a:rPr>
              <a:t> ЛО:</a:t>
            </a:r>
          </a:p>
          <a:p>
            <a:pPr marL="446088" indent="-263525">
              <a:spcBef>
                <a:spcPts val="600"/>
              </a:spcBef>
            </a:pPr>
            <a:r>
              <a:rPr lang="ru-RU" sz="2600" b="1" i="1" spc="50" dirty="0">
                <a:solidFill>
                  <a:schemeClr val="tx2"/>
                </a:solidFill>
              </a:rPr>
              <a:t>– Ремонт уличного освещения по:</a:t>
            </a:r>
            <a:br>
              <a:rPr lang="ru-RU" sz="2600" b="1" i="1" spc="50" dirty="0">
                <a:solidFill>
                  <a:schemeClr val="tx2"/>
                </a:solidFill>
              </a:rPr>
            </a:br>
            <a:r>
              <a:rPr lang="ru-RU" sz="2600" b="1" i="1" spc="50" dirty="0">
                <a:solidFill>
                  <a:schemeClr val="bg1"/>
                </a:solidFill>
              </a:rPr>
              <a:t> ул. Павленко у д. 35, ул. Весенняя без лит. А, ул. Весенняя лит. А, ул. Ленинградская д.4, ул. Набережная от д. 2а до д. 45, ул. Пионерская д. 1, ул. Пионерская д. 2, ул. Советская д. 39 к. 2, двор, ограниченная ул. Советская, ул. Ленинградская и ул. Школьная, ул. Школьная д. 23, ул. Школьная д. 22, ул. Павленко.</a:t>
            </a:r>
          </a:p>
          <a:p>
            <a:pPr marL="446088" indent="-263525">
              <a:spcBef>
                <a:spcPts val="600"/>
              </a:spcBef>
            </a:pPr>
            <a:r>
              <a:rPr lang="ru-RU" sz="2800" b="1" i="1" spc="50" dirty="0">
                <a:solidFill>
                  <a:schemeClr val="bg1"/>
                </a:solidFill>
              </a:rPr>
              <a:t>По областному закону № 10-оз: </a:t>
            </a:r>
          </a:p>
          <a:p>
            <a:pPr marL="446088" indent="-263525">
              <a:spcBef>
                <a:spcPts val="600"/>
              </a:spcBef>
            </a:pPr>
            <a:r>
              <a:rPr lang="ru-RU" sz="2600" b="1" i="1" spc="50" dirty="0">
                <a:solidFill>
                  <a:schemeClr val="bg1"/>
                </a:solidFill>
              </a:rPr>
              <a:t>– Будут приобретены и установлены </a:t>
            </a:r>
            <a:r>
              <a:rPr lang="ru-RU" sz="2600" b="1" i="1" spc="50" dirty="0" err="1">
                <a:solidFill>
                  <a:schemeClr val="bg1"/>
                </a:solidFill>
              </a:rPr>
              <a:t>МАФы</a:t>
            </a:r>
            <a:r>
              <a:rPr lang="ru-RU" sz="2600" b="1" i="1" spc="50" dirty="0">
                <a:solidFill>
                  <a:schemeClr val="bg1"/>
                </a:solidFill>
              </a:rPr>
              <a:t> по адресам: ул. Ленинградская у домов №№ 1, 5, ул. Советская у домов №№ 35, 35а, 37, 39 корп. 1, 39 корп. 2, 40, 40/1, ул. Школьная у домов №№ 32, 32а, 34, 34а, 23, 23 корп. 1, 23а, 25, детская площадка у домов № 40 и 40/1 по ул. Советская.</a:t>
            </a:r>
          </a:p>
          <a:p>
            <a:pPr marL="446088" indent="-263525">
              <a:spcBef>
                <a:spcPts val="600"/>
              </a:spcBef>
            </a:pPr>
            <a:endParaRPr lang="ru-RU" sz="2600" b="1" i="1" spc="50" dirty="0">
              <a:solidFill>
                <a:schemeClr val="bg1"/>
              </a:solidFill>
            </a:endParaRPr>
          </a:p>
          <a:p>
            <a:pPr>
              <a:lnSpc>
                <a:spcPct val="90000"/>
              </a:lnSpc>
              <a:spcBef>
                <a:spcPts val="600"/>
              </a:spcBef>
            </a:pPr>
            <a:endParaRPr lang="ru-RU" sz="2400" b="1" dirty="0"/>
          </a:p>
          <a:p>
            <a:pPr>
              <a:lnSpc>
                <a:spcPct val="90000"/>
              </a:lnSpc>
              <a:spcBef>
                <a:spcPts val="600"/>
              </a:spcBef>
            </a:pPr>
            <a:endParaRPr lang="ru-RU" sz="2600" b="1" i="1" spc="50" dirty="0">
              <a:solidFill>
                <a:schemeClr val="bg1"/>
              </a:solidFill>
            </a:endParaRPr>
          </a:p>
          <a:p>
            <a:pPr algn="ctr">
              <a:lnSpc>
                <a:spcPct val="90000"/>
              </a:lnSpc>
            </a:pPr>
            <a:endParaRPr lang="ru-RU" sz="2600" b="1" i="1" spc="50" dirty="0">
              <a:solidFill>
                <a:schemeClr val="bg1"/>
              </a:solidFill>
            </a:endParaRPr>
          </a:p>
        </p:txBody>
      </p:sp>
    </p:spTree>
    <p:extLst>
      <p:ext uri="{BB962C8B-B14F-4D97-AF65-F5344CB8AC3E}">
        <p14:creationId xmlns:p14="http://schemas.microsoft.com/office/powerpoint/2010/main" val="1510327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Рисунок 8" descr="Триколор_Фон_Small.jpg"/>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0" y="188640"/>
            <a:ext cx="9495726" cy="3342453"/>
          </a:xfrm>
          <a:prstGeom prst="rect">
            <a:avLst/>
          </a:prstGeom>
          <a:noFill/>
        </p:spPr>
        <p:txBody>
          <a:bodyPr wrap="square" rtlCol="0">
            <a:spAutoFit/>
          </a:bodyPr>
          <a:lstStyle/>
          <a:p>
            <a:pPr algn="ctr"/>
            <a:r>
              <a:rPr lang="ru-RU" sz="3200" b="1" spc="30" dirty="0">
                <a:solidFill>
                  <a:srgbClr val="002060"/>
                </a:solidFill>
              </a:rPr>
              <a:t>«Раздел 0500 «Жилищно-коммунальное </a:t>
            </a:r>
            <a:br>
              <a:rPr lang="ru-RU" sz="3200" b="1" spc="30" dirty="0">
                <a:solidFill>
                  <a:srgbClr val="002060"/>
                </a:solidFill>
              </a:rPr>
            </a:br>
            <a:r>
              <a:rPr lang="ru-RU" sz="3200" b="1" spc="30" dirty="0">
                <a:solidFill>
                  <a:srgbClr val="002060"/>
                </a:solidFill>
              </a:rPr>
              <a:t>хозяйство» </a:t>
            </a:r>
            <a:r>
              <a:rPr lang="ru-RU" sz="2400" b="1" i="1" spc="30" dirty="0">
                <a:solidFill>
                  <a:srgbClr val="002060"/>
                </a:solidFill>
              </a:rPr>
              <a:t>(продолжение)</a:t>
            </a:r>
          </a:p>
          <a:p>
            <a:pPr marL="549275" indent="-457200">
              <a:spcBef>
                <a:spcPts val="1800"/>
              </a:spcBef>
              <a:buFont typeface="Wingdings" panose="05000000000000000000" pitchFamily="2" charset="2"/>
              <a:buChar char="v"/>
            </a:pPr>
            <a:r>
              <a:rPr lang="ru-RU" sz="2600" b="1" i="1" spc="50" dirty="0">
                <a:solidFill>
                  <a:schemeClr val="accent1"/>
                </a:solidFill>
              </a:rPr>
              <a:t>Комплекс процессных мероприятий «Развитие </a:t>
            </a:r>
            <a:br>
              <a:rPr lang="ru-RU" sz="2600" b="1" i="1" spc="50" dirty="0">
                <a:solidFill>
                  <a:schemeClr val="accent1"/>
                </a:solidFill>
              </a:rPr>
            </a:br>
            <a:r>
              <a:rPr lang="ru-RU" sz="2600" b="1" i="1" spc="50" dirty="0">
                <a:solidFill>
                  <a:schemeClr val="accent1"/>
                </a:solidFill>
              </a:rPr>
              <a:t>и реконструкция сетей уличного освещения»</a:t>
            </a:r>
          </a:p>
          <a:p>
            <a:pPr>
              <a:lnSpc>
                <a:spcPct val="90000"/>
              </a:lnSpc>
              <a:spcBef>
                <a:spcPts val="600"/>
              </a:spcBef>
            </a:pPr>
            <a:endParaRPr lang="ru-RU" sz="2600" b="1" i="1" spc="50" dirty="0">
              <a:solidFill>
                <a:schemeClr val="bg1"/>
              </a:solidFill>
            </a:endParaRPr>
          </a:p>
          <a:p>
            <a:pPr>
              <a:lnSpc>
                <a:spcPct val="90000"/>
              </a:lnSpc>
              <a:spcBef>
                <a:spcPts val="600"/>
              </a:spcBef>
            </a:pPr>
            <a:endParaRPr lang="ru-RU" sz="2600" b="1" i="1" spc="50" dirty="0">
              <a:solidFill>
                <a:schemeClr val="bg1"/>
              </a:solidFill>
            </a:endParaRPr>
          </a:p>
          <a:p>
            <a:pPr algn="ctr">
              <a:lnSpc>
                <a:spcPct val="90000"/>
              </a:lnSpc>
            </a:pPr>
            <a:endParaRPr lang="ru-RU" sz="2600" b="1" i="1" spc="50" dirty="0">
              <a:solidFill>
                <a:schemeClr val="bg1"/>
              </a:solidFill>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9912" y="2420888"/>
            <a:ext cx="5220072" cy="3832158"/>
          </a:xfrm>
          <a:prstGeom prst="rect">
            <a:avLst/>
          </a:prstGeom>
          <a:ln w="38100">
            <a:solidFill>
              <a:schemeClr val="bg1"/>
            </a:solidFill>
          </a:ln>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3997888"/>
            <a:ext cx="3672408" cy="2754306"/>
          </a:xfrm>
          <a:prstGeom prst="rect">
            <a:avLst/>
          </a:prstGeom>
          <a:ln w="38100">
            <a:solidFill>
              <a:schemeClr val="bg1"/>
            </a:solidFill>
          </a:ln>
        </p:spPr>
      </p:pic>
    </p:spTree>
    <p:extLst>
      <p:ext uri="{BB962C8B-B14F-4D97-AF65-F5344CB8AC3E}">
        <p14:creationId xmlns:p14="http://schemas.microsoft.com/office/powerpoint/2010/main" val="2769066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Рисунок 8" descr="Триколор_Фон_Small.jpg"/>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0" y="332656"/>
            <a:ext cx="9144000" cy="9519529"/>
          </a:xfrm>
          <a:prstGeom prst="rect">
            <a:avLst/>
          </a:prstGeom>
          <a:noFill/>
        </p:spPr>
        <p:txBody>
          <a:bodyPr wrap="square" rtlCol="0">
            <a:spAutoFit/>
          </a:bodyPr>
          <a:lstStyle/>
          <a:p>
            <a:pPr algn="ctr"/>
            <a:r>
              <a:rPr lang="ru-RU" sz="3200" b="1" dirty="0">
                <a:solidFill>
                  <a:schemeClr val="tx2"/>
                </a:solidFill>
              </a:rPr>
              <a:t>Проект бюджета </a:t>
            </a:r>
            <a:br>
              <a:rPr lang="en-US" sz="3200" b="1" dirty="0">
                <a:solidFill>
                  <a:schemeClr val="tx2"/>
                </a:solidFill>
              </a:rPr>
            </a:br>
            <a:r>
              <a:rPr lang="ru-RU" sz="3200" b="1" dirty="0">
                <a:solidFill>
                  <a:schemeClr val="tx2"/>
                </a:solidFill>
              </a:rPr>
              <a:t>МО «</a:t>
            </a:r>
            <a:r>
              <a:rPr lang="ru-RU" sz="3200" b="1" dirty="0" err="1">
                <a:solidFill>
                  <a:schemeClr val="tx2"/>
                </a:solidFill>
              </a:rPr>
              <a:t>Дубровское</a:t>
            </a:r>
            <a:r>
              <a:rPr lang="ru-RU" sz="3200" b="1" dirty="0">
                <a:solidFill>
                  <a:schemeClr val="tx2"/>
                </a:solidFill>
              </a:rPr>
              <a:t> городское поселение» </a:t>
            </a:r>
            <a:endParaRPr lang="en-US" sz="3200" b="1" dirty="0">
              <a:solidFill>
                <a:schemeClr val="tx2"/>
              </a:solidFill>
            </a:endParaRPr>
          </a:p>
          <a:p>
            <a:pPr algn="ctr"/>
            <a:r>
              <a:rPr lang="ru-RU" sz="3200" b="1" dirty="0">
                <a:solidFill>
                  <a:schemeClr val="tx2"/>
                </a:solidFill>
              </a:rPr>
              <a:t>на 2025-2027 годы </a:t>
            </a:r>
            <a:endParaRPr lang="en-US" sz="3200" b="1" dirty="0">
              <a:solidFill>
                <a:schemeClr val="tx2"/>
              </a:solidFill>
            </a:endParaRPr>
          </a:p>
          <a:p>
            <a:pPr algn="ctr"/>
            <a:r>
              <a:rPr lang="ru-RU" sz="3200" b="1" dirty="0">
                <a:solidFill>
                  <a:schemeClr val="tx2"/>
                </a:solidFill>
              </a:rPr>
              <a:t>был направлен в контрольно-счетный орган</a:t>
            </a:r>
            <a:endParaRPr lang="en-US" sz="3200" b="1" dirty="0">
              <a:solidFill>
                <a:schemeClr val="tx2"/>
              </a:solidFill>
            </a:endParaRPr>
          </a:p>
          <a:p>
            <a:pPr algn="ctr">
              <a:spcBef>
                <a:spcPts val="600"/>
              </a:spcBef>
            </a:pPr>
            <a:r>
              <a:rPr lang="ru-RU" sz="3200" dirty="0">
                <a:solidFill>
                  <a:schemeClr val="bg1"/>
                </a:solidFill>
              </a:rPr>
              <a:t>МО «Всеволожский муниципальный район» </a:t>
            </a:r>
            <a:br>
              <a:rPr lang="en-US" sz="3200" dirty="0">
                <a:solidFill>
                  <a:schemeClr val="bg1"/>
                </a:solidFill>
              </a:rPr>
            </a:br>
            <a:r>
              <a:rPr lang="ru-RU" sz="3200" dirty="0">
                <a:solidFill>
                  <a:schemeClr val="bg1"/>
                </a:solidFill>
              </a:rPr>
              <a:t>для проведения экспертизы. </a:t>
            </a:r>
            <a:endParaRPr lang="en-US" sz="3200" dirty="0">
              <a:solidFill>
                <a:schemeClr val="bg1"/>
              </a:solidFill>
            </a:endParaRPr>
          </a:p>
          <a:p>
            <a:pPr algn="ctr"/>
            <a:r>
              <a:rPr lang="ru-RU" sz="3200" dirty="0">
                <a:solidFill>
                  <a:schemeClr val="bg1"/>
                </a:solidFill>
              </a:rPr>
              <a:t>По итогам проведения экспертизы получено положительное заключение от </a:t>
            </a:r>
            <a:r>
              <a:rPr lang="en-US" sz="3200" dirty="0">
                <a:solidFill>
                  <a:schemeClr val="bg1"/>
                </a:solidFill>
              </a:rPr>
              <a:t>–</a:t>
            </a:r>
            <a:r>
              <a:rPr lang="ru-RU" sz="3200" dirty="0">
                <a:solidFill>
                  <a:schemeClr val="bg1"/>
                </a:solidFill>
              </a:rPr>
              <a:t> </a:t>
            </a:r>
            <a:endParaRPr lang="en-US" sz="3200" dirty="0">
              <a:solidFill>
                <a:schemeClr val="bg1"/>
              </a:solidFill>
            </a:endParaRPr>
          </a:p>
          <a:p>
            <a:pPr algn="ctr">
              <a:spcBef>
                <a:spcPts val="1600"/>
              </a:spcBef>
            </a:pPr>
            <a:r>
              <a:rPr lang="ru-RU" sz="3200" dirty="0">
                <a:solidFill>
                  <a:schemeClr val="bg1"/>
                </a:solidFill>
              </a:rPr>
              <a:t>проект бюджета и предоставленные одновременно с ним материалы </a:t>
            </a:r>
            <a:br>
              <a:rPr lang="en-US" sz="3200" dirty="0">
                <a:solidFill>
                  <a:schemeClr val="bg1"/>
                </a:solidFill>
              </a:rPr>
            </a:br>
            <a:r>
              <a:rPr lang="ru-RU" sz="3200" b="1" dirty="0">
                <a:solidFill>
                  <a:schemeClr val="bg1"/>
                </a:solidFill>
              </a:rPr>
              <a:t>соответствуют требованиям БК РФ.</a:t>
            </a:r>
          </a:p>
          <a:p>
            <a:pPr marL="720725" indent="-274638">
              <a:spcBef>
                <a:spcPts val="7800"/>
              </a:spcBef>
            </a:pPr>
            <a:r>
              <a:rPr lang="ru-RU" sz="2600" b="1" spc="50" dirty="0">
                <a:solidFill>
                  <a:schemeClr val="bg1"/>
                </a:solidFill>
              </a:rPr>
              <a:t>.</a:t>
            </a:r>
          </a:p>
          <a:p>
            <a:pPr>
              <a:lnSpc>
                <a:spcPct val="90000"/>
              </a:lnSpc>
              <a:spcBef>
                <a:spcPts val="600"/>
              </a:spcBef>
            </a:pPr>
            <a:endParaRPr lang="ru-RU" sz="2400" b="1" dirty="0">
              <a:solidFill>
                <a:schemeClr val="accent5">
                  <a:lumMod val="50000"/>
                </a:schemeClr>
              </a:solidFill>
            </a:endParaRPr>
          </a:p>
          <a:p>
            <a:pPr>
              <a:lnSpc>
                <a:spcPct val="90000"/>
              </a:lnSpc>
              <a:spcBef>
                <a:spcPts val="600"/>
              </a:spcBef>
            </a:pPr>
            <a:endParaRPr lang="ru-RU" sz="2400" b="1" dirty="0">
              <a:solidFill>
                <a:schemeClr val="accent5">
                  <a:lumMod val="50000"/>
                </a:schemeClr>
              </a:solidFill>
            </a:endParaRPr>
          </a:p>
          <a:p>
            <a:pPr>
              <a:lnSpc>
                <a:spcPct val="90000"/>
              </a:lnSpc>
              <a:spcBef>
                <a:spcPts val="600"/>
              </a:spcBef>
            </a:pPr>
            <a:endParaRPr lang="ru-RU" sz="2400" b="1" dirty="0">
              <a:solidFill>
                <a:schemeClr val="accent5">
                  <a:lumMod val="50000"/>
                </a:schemeClr>
              </a:solidFill>
            </a:endParaRPr>
          </a:p>
          <a:p>
            <a:pPr>
              <a:lnSpc>
                <a:spcPct val="90000"/>
              </a:lnSpc>
              <a:spcBef>
                <a:spcPts val="600"/>
              </a:spcBef>
            </a:pPr>
            <a:endParaRPr lang="ru-RU" sz="2400" b="1" spc="30" dirty="0">
              <a:solidFill>
                <a:schemeClr val="accent5">
                  <a:lumMod val="50000"/>
                </a:schemeClr>
              </a:solidFill>
            </a:endParaRPr>
          </a:p>
          <a:p>
            <a:pPr>
              <a:lnSpc>
                <a:spcPct val="90000"/>
              </a:lnSpc>
              <a:spcBef>
                <a:spcPts val="600"/>
              </a:spcBef>
            </a:pPr>
            <a:endParaRPr lang="ru-RU" sz="2400" b="1" spc="30" dirty="0">
              <a:solidFill>
                <a:schemeClr val="accent5">
                  <a:lumMod val="50000"/>
                </a:schemeClr>
              </a:solidFill>
            </a:endParaRPr>
          </a:p>
          <a:p>
            <a:pPr algn="ctr">
              <a:lnSpc>
                <a:spcPct val="90000"/>
              </a:lnSpc>
            </a:pPr>
            <a:endParaRPr lang="ru-RU" sz="2400" b="1" spc="30" dirty="0">
              <a:solidFill>
                <a:srgbClr val="002060"/>
              </a:solidFill>
            </a:endParaRPr>
          </a:p>
        </p:txBody>
      </p:sp>
    </p:spTree>
    <p:extLst>
      <p:ext uri="{BB962C8B-B14F-4D97-AF65-F5344CB8AC3E}">
        <p14:creationId xmlns:p14="http://schemas.microsoft.com/office/powerpoint/2010/main" val="23201318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Рисунок 8" descr="Триколор_Фон_Small.jpg"/>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251520" y="250378"/>
            <a:ext cx="9495726" cy="7017306"/>
          </a:xfrm>
          <a:prstGeom prst="rect">
            <a:avLst/>
          </a:prstGeom>
          <a:noFill/>
        </p:spPr>
        <p:txBody>
          <a:bodyPr wrap="square" rtlCol="0">
            <a:spAutoFit/>
          </a:bodyPr>
          <a:lstStyle/>
          <a:p>
            <a:pPr algn="ctr"/>
            <a:r>
              <a:rPr lang="ru-RU" sz="3200" b="1" spc="30" dirty="0">
                <a:solidFill>
                  <a:srgbClr val="002060"/>
                </a:solidFill>
              </a:rPr>
              <a:t>«Раздел 0500 «Жилищно-коммунальное </a:t>
            </a:r>
            <a:br>
              <a:rPr lang="ru-RU" sz="3200" b="1" spc="30" dirty="0">
                <a:solidFill>
                  <a:srgbClr val="002060"/>
                </a:solidFill>
              </a:rPr>
            </a:br>
            <a:r>
              <a:rPr lang="ru-RU" sz="3200" b="1" spc="30" dirty="0">
                <a:solidFill>
                  <a:srgbClr val="002060"/>
                </a:solidFill>
              </a:rPr>
              <a:t>хозяйство» </a:t>
            </a:r>
            <a:r>
              <a:rPr lang="ru-RU" sz="2400" b="1" i="1" spc="30" dirty="0">
                <a:solidFill>
                  <a:srgbClr val="002060"/>
                </a:solidFill>
              </a:rPr>
              <a:t>(продолжение)</a:t>
            </a:r>
          </a:p>
          <a:p>
            <a:pPr marL="549275" indent="-457200">
              <a:spcBef>
                <a:spcPts val="1800"/>
              </a:spcBef>
              <a:buFont typeface="Wingdings" panose="05000000000000000000" pitchFamily="2" charset="2"/>
              <a:buChar char="v"/>
            </a:pPr>
            <a:r>
              <a:rPr lang="ru-RU" sz="2600" b="1" i="1" spc="50" dirty="0">
                <a:solidFill>
                  <a:schemeClr val="accent1"/>
                </a:solidFill>
              </a:rPr>
              <a:t>Комплекс процессных мероприятий «Развитие </a:t>
            </a:r>
            <a:br>
              <a:rPr lang="ru-RU" sz="2600" b="1" i="1" spc="50" dirty="0">
                <a:solidFill>
                  <a:schemeClr val="accent1"/>
                </a:solidFill>
              </a:rPr>
            </a:br>
            <a:r>
              <a:rPr lang="ru-RU" sz="2600" b="1" i="1" spc="50" dirty="0">
                <a:solidFill>
                  <a:schemeClr val="accent1"/>
                </a:solidFill>
              </a:rPr>
              <a:t>и реконструкция сетей уличного освещения»</a:t>
            </a:r>
          </a:p>
          <a:p>
            <a:pPr marL="720725" indent="-274638">
              <a:spcBef>
                <a:spcPts val="1200"/>
              </a:spcBef>
            </a:pPr>
            <a:r>
              <a:rPr lang="ru-RU" sz="2600" b="1" i="1" spc="50" dirty="0">
                <a:solidFill>
                  <a:schemeClr val="bg1"/>
                </a:solidFill>
              </a:rPr>
              <a:t>– ремонт уличного освещения по адресу: </a:t>
            </a:r>
            <a:r>
              <a:rPr lang="ru-RU" sz="2600" b="1" i="1" spc="50" dirty="0" err="1">
                <a:solidFill>
                  <a:schemeClr val="bg1"/>
                </a:solidFill>
              </a:rPr>
              <a:t>г.п</a:t>
            </a:r>
            <a:r>
              <a:rPr lang="ru-RU" sz="2600" b="1" i="1" spc="50" dirty="0">
                <a:solidFill>
                  <a:schemeClr val="bg1"/>
                </a:solidFill>
              </a:rPr>
              <a:t>. Дубровка, ул. Павленко у д. 35, ул. Весенняя без лит. А, ул. Весенняя лит. А, ул. Ленинградская д.4, ул. Набережная от д. 2а до д. 45, ул. Пионерская д. 1, ул. Пионерская д. 2, ул. Советская д. 39 к. 2, двор, ограниченная ул. Советская, ул. Ленинградская и ул. Школьная, ул. Школьная д. 23, ул. Школьная д. 22, ул. Павленко.</a:t>
            </a:r>
            <a:endParaRPr lang="ru-RU" sz="2800" b="1" i="1" spc="50" dirty="0">
              <a:solidFill>
                <a:schemeClr val="bg1"/>
              </a:solidFill>
            </a:endParaRPr>
          </a:p>
          <a:p>
            <a:pPr>
              <a:lnSpc>
                <a:spcPct val="90000"/>
              </a:lnSpc>
              <a:spcBef>
                <a:spcPts val="600"/>
              </a:spcBef>
            </a:pPr>
            <a:r>
              <a:rPr lang="ru-RU" sz="2600" b="1" i="1" spc="50" dirty="0">
                <a:solidFill>
                  <a:schemeClr val="bg1"/>
                </a:solidFill>
              </a:rPr>
              <a:t>-в рамках реализации 10-оз по ремонту уличного освещения с установкой светодиодных светильников в п. Пески на перекрестках улиц.</a:t>
            </a:r>
          </a:p>
          <a:p>
            <a:pPr>
              <a:lnSpc>
                <a:spcPct val="90000"/>
              </a:lnSpc>
              <a:spcBef>
                <a:spcPts val="600"/>
              </a:spcBef>
            </a:pPr>
            <a:endParaRPr lang="ru-RU" sz="2600" b="1" i="1" spc="50" dirty="0">
              <a:solidFill>
                <a:schemeClr val="bg1"/>
              </a:solidFill>
            </a:endParaRPr>
          </a:p>
          <a:p>
            <a:pPr algn="ctr">
              <a:lnSpc>
                <a:spcPct val="90000"/>
              </a:lnSpc>
            </a:pPr>
            <a:endParaRPr lang="ru-RU" sz="2600" b="1" i="1" spc="50" dirty="0">
              <a:solidFill>
                <a:schemeClr val="bg1"/>
              </a:solidFill>
            </a:endParaRPr>
          </a:p>
        </p:txBody>
      </p:sp>
      <p:pic>
        <p:nvPicPr>
          <p:cNvPr id="7" name="Рисунок 6" descr="ул. Советская (2).jpg"/>
          <p:cNvPicPr>
            <a:picLocks noChangeAspect="1"/>
          </p:cNvPicPr>
          <p:nvPr/>
        </p:nvPicPr>
        <p:blipFill>
          <a:blip r:embed="rId3"/>
          <a:stretch>
            <a:fillRect/>
          </a:stretch>
        </p:blipFill>
        <p:spPr>
          <a:xfrm>
            <a:off x="3059832" y="3424581"/>
            <a:ext cx="5887943" cy="3311968"/>
          </a:xfrm>
          <a:prstGeom prst="rect">
            <a:avLst/>
          </a:prstGeom>
          <a:ln w="38100">
            <a:solidFill>
              <a:schemeClr val="bg1"/>
            </a:solidFill>
          </a:ln>
        </p:spPr>
      </p:pic>
    </p:spTree>
    <p:extLst>
      <p:ext uri="{BB962C8B-B14F-4D97-AF65-F5344CB8AC3E}">
        <p14:creationId xmlns:p14="http://schemas.microsoft.com/office/powerpoint/2010/main" val="42554595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Рисунок 8" descr="Триколор_Фон_Small.jpg"/>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0" y="188640"/>
            <a:ext cx="9495726" cy="5368649"/>
          </a:xfrm>
          <a:prstGeom prst="rect">
            <a:avLst/>
          </a:prstGeom>
          <a:noFill/>
        </p:spPr>
        <p:txBody>
          <a:bodyPr wrap="square" rtlCol="0">
            <a:spAutoFit/>
          </a:bodyPr>
          <a:lstStyle/>
          <a:p>
            <a:pPr algn="ctr"/>
            <a:r>
              <a:rPr lang="ru-RU" sz="3200" b="1" spc="30" dirty="0">
                <a:solidFill>
                  <a:srgbClr val="002060"/>
                </a:solidFill>
              </a:rPr>
              <a:t>«Раздел 0500 «Жилищно-коммунальное </a:t>
            </a:r>
            <a:br>
              <a:rPr lang="ru-RU" sz="3200" b="1" spc="30" dirty="0">
                <a:solidFill>
                  <a:srgbClr val="002060"/>
                </a:solidFill>
              </a:rPr>
            </a:br>
            <a:r>
              <a:rPr lang="ru-RU" sz="3200" b="1" spc="30" dirty="0">
                <a:solidFill>
                  <a:srgbClr val="002060"/>
                </a:solidFill>
              </a:rPr>
              <a:t>хозяйство» </a:t>
            </a:r>
            <a:r>
              <a:rPr lang="ru-RU" sz="2400" b="1" i="1" spc="30" dirty="0">
                <a:solidFill>
                  <a:srgbClr val="002060"/>
                </a:solidFill>
              </a:rPr>
              <a:t>(продолжение)</a:t>
            </a:r>
          </a:p>
          <a:p>
            <a:pPr marL="549275" indent="-457200">
              <a:spcBef>
                <a:spcPts val="1800"/>
              </a:spcBef>
              <a:buFont typeface="Wingdings" panose="05000000000000000000" pitchFamily="2" charset="2"/>
              <a:buChar char="v"/>
            </a:pPr>
            <a:r>
              <a:rPr lang="ru-RU" sz="2600" b="1" i="1" spc="50" dirty="0">
                <a:solidFill>
                  <a:schemeClr val="accent1"/>
                </a:solidFill>
              </a:rPr>
              <a:t>Комплекс процессных мероприятий</a:t>
            </a:r>
            <a:br>
              <a:rPr lang="ru-RU" sz="2600" b="1" i="1" spc="50" dirty="0">
                <a:solidFill>
                  <a:schemeClr val="accent1"/>
                </a:solidFill>
              </a:rPr>
            </a:br>
            <a:r>
              <a:rPr lang="ru-RU" sz="2600" b="1" i="1" spc="50" dirty="0">
                <a:solidFill>
                  <a:schemeClr val="accent1"/>
                </a:solidFill>
              </a:rPr>
              <a:t>Озеленение»</a:t>
            </a:r>
            <a:endParaRPr lang="en-US" sz="2600" b="1" i="1" spc="50" dirty="0">
              <a:solidFill>
                <a:schemeClr val="accent1"/>
              </a:solidFill>
            </a:endParaRPr>
          </a:p>
          <a:p>
            <a:pPr marL="720725" indent="-274638">
              <a:spcBef>
                <a:spcPts val="1200"/>
              </a:spcBef>
            </a:pPr>
            <a:r>
              <a:rPr lang="ru-RU" sz="2600" b="1" i="1" spc="50" dirty="0">
                <a:solidFill>
                  <a:schemeClr val="bg1"/>
                </a:solidFill>
              </a:rPr>
              <a:t>– Работы </a:t>
            </a:r>
            <a:br>
              <a:rPr lang="ru-RU" sz="2600" b="1" i="1" spc="50" dirty="0">
                <a:solidFill>
                  <a:schemeClr val="bg1"/>
                </a:solidFill>
              </a:rPr>
            </a:br>
            <a:r>
              <a:rPr lang="ru-RU" sz="2600" b="1" i="1" spc="50" dirty="0">
                <a:solidFill>
                  <a:schemeClr val="bg1"/>
                </a:solidFill>
              </a:rPr>
              <a:t>по весеннему </a:t>
            </a:r>
            <a:br>
              <a:rPr lang="ru-RU" sz="2600" b="1" i="1" spc="50" dirty="0">
                <a:solidFill>
                  <a:schemeClr val="bg1"/>
                </a:solidFill>
              </a:rPr>
            </a:br>
            <a:r>
              <a:rPr lang="ru-RU" sz="2600" b="1" i="1" spc="50" dirty="0">
                <a:solidFill>
                  <a:schemeClr val="bg1"/>
                </a:solidFill>
              </a:rPr>
              <a:t>озеленению.</a:t>
            </a:r>
          </a:p>
          <a:p>
            <a:pPr marL="92075">
              <a:spcBef>
                <a:spcPts val="1600"/>
              </a:spcBef>
            </a:pPr>
            <a:endParaRPr lang="ru-RU" sz="2800" b="1" i="1" spc="50" dirty="0">
              <a:solidFill>
                <a:schemeClr val="bg1"/>
              </a:solidFill>
            </a:endParaRPr>
          </a:p>
          <a:p>
            <a:pPr>
              <a:lnSpc>
                <a:spcPct val="90000"/>
              </a:lnSpc>
              <a:spcBef>
                <a:spcPts val="600"/>
              </a:spcBef>
            </a:pPr>
            <a:endParaRPr lang="ru-RU" sz="2600" b="1" i="1" spc="50" dirty="0">
              <a:solidFill>
                <a:schemeClr val="bg1"/>
              </a:solidFill>
            </a:endParaRPr>
          </a:p>
          <a:p>
            <a:pPr>
              <a:lnSpc>
                <a:spcPct val="90000"/>
              </a:lnSpc>
              <a:spcBef>
                <a:spcPts val="600"/>
              </a:spcBef>
            </a:pPr>
            <a:endParaRPr lang="ru-RU" sz="2600" b="1" i="1" spc="50" dirty="0">
              <a:solidFill>
                <a:schemeClr val="bg1"/>
              </a:solidFill>
            </a:endParaRPr>
          </a:p>
          <a:p>
            <a:pPr algn="ctr">
              <a:lnSpc>
                <a:spcPct val="90000"/>
              </a:lnSpc>
            </a:pPr>
            <a:endParaRPr lang="ru-RU" sz="2600" b="1" i="1" spc="50" dirty="0">
              <a:solidFill>
                <a:schemeClr val="bg1"/>
              </a:solidFill>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3848" y="2420888"/>
            <a:ext cx="5784643" cy="4338482"/>
          </a:xfrm>
          <a:prstGeom prst="rect">
            <a:avLst/>
          </a:prstGeom>
          <a:ln w="38100">
            <a:solidFill>
              <a:schemeClr val="bg1"/>
            </a:solidFill>
          </a:ln>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020" y="4590129"/>
            <a:ext cx="2843808" cy="2132856"/>
          </a:xfrm>
          <a:prstGeom prst="rect">
            <a:avLst/>
          </a:prstGeom>
          <a:ln w="38100">
            <a:solidFill>
              <a:schemeClr val="bg1"/>
            </a:solidFill>
          </a:ln>
        </p:spPr>
      </p:pic>
    </p:spTree>
    <p:extLst>
      <p:ext uri="{BB962C8B-B14F-4D97-AF65-F5344CB8AC3E}">
        <p14:creationId xmlns:p14="http://schemas.microsoft.com/office/powerpoint/2010/main" val="11789124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Рисунок 8" descr="Триколор_Фон_Small.jpg"/>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0" y="188640"/>
            <a:ext cx="9495726" cy="6983450"/>
          </a:xfrm>
          <a:prstGeom prst="rect">
            <a:avLst/>
          </a:prstGeom>
          <a:noFill/>
        </p:spPr>
        <p:txBody>
          <a:bodyPr wrap="square" rtlCol="0">
            <a:spAutoFit/>
          </a:bodyPr>
          <a:lstStyle/>
          <a:p>
            <a:pPr marL="182563" algn="ctr">
              <a:spcBef>
                <a:spcPts val="1200"/>
              </a:spcBef>
            </a:pPr>
            <a:r>
              <a:rPr lang="ru-RU" sz="3200" b="1" spc="30" dirty="0">
                <a:solidFill>
                  <a:srgbClr val="002060"/>
                </a:solidFill>
              </a:rPr>
              <a:t>Региональный проект</a:t>
            </a:r>
            <a:br>
              <a:rPr lang="ru-RU" sz="3200" b="1" spc="30" dirty="0">
                <a:solidFill>
                  <a:srgbClr val="002060"/>
                </a:solidFill>
              </a:rPr>
            </a:br>
            <a:r>
              <a:rPr lang="ru-RU" sz="3200" b="1" spc="30" dirty="0">
                <a:solidFill>
                  <a:srgbClr val="002060"/>
                </a:solidFill>
              </a:rPr>
              <a:t>«Формирование </a:t>
            </a:r>
            <a:br>
              <a:rPr lang="ru-RU" sz="3200" b="1" spc="30" dirty="0">
                <a:solidFill>
                  <a:srgbClr val="002060"/>
                </a:solidFill>
              </a:rPr>
            </a:br>
            <a:r>
              <a:rPr lang="ru-RU" sz="3200" b="1" spc="30" dirty="0">
                <a:solidFill>
                  <a:srgbClr val="002060"/>
                </a:solidFill>
              </a:rPr>
              <a:t>комфортной городской </a:t>
            </a:r>
            <a:r>
              <a:rPr lang="ru-RU" sz="3200" b="1" spc="30" dirty="0" err="1">
                <a:solidFill>
                  <a:srgbClr val="002060"/>
                </a:solidFill>
              </a:rPr>
              <a:t>сореды</a:t>
            </a:r>
            <a:r>
              <a:rPr lang="ru-RU" sz="3200" b="1" spc="30" dirty="0">
                <a:solidFill>
                  <a:srgbClr val="002060"/>
                </a:solidFill>
              </a:rPr>
              <a:t>»</a:t>
            </a:r>
          </a:p>
          <a:p>
            <a:pPr marL="720725" indent="-274638">
              <a:spcBef>
                <a:spcPts val="5400"/>
              </a:spcBef>
            </a:pPr>
            <a:r>
              <a:rPr lang="ru-RU" sz="2400" b="1" i="1" spc="50" dirty="0">
                <a:solidFill>
                  <a:schemeClr val="bg1"/>
                </a:solidFill>
              </a:rPr>
              <a:t>– Благоустройство </a:t>
            </a:r>
            <a:br>
              <a:rPr lang="ru-RU" sz="2400" b="1" i="1" spc="50" dirty="0">
                <a:solidFill>
                  <a:schemeClr val="bg1"/>
                </a:solidFill>
              </a:rPr>
            </a:br>
            <a:r>
              <a:rPr lang="ru-RU" sz="2400" b="1" i="1" spc="50" dirty="0">
                <a:solidFill>
                  <a:schemeClr val="bg1"/>
                </a:solidFill>
              </a:rPr>
              <a:t>набережной Невы</a:t>
            </a:r>
          </a:p>
          <a:p>
            <a:pPr marL="720725" indent="-274638">
              <a:spcBef>
                <a:spcPts val="5400"/>
              </a:spcBef>
            </a:pPr>
            <a:r>
              <a:rPr lang="ru-RU" sz="2400" b="1" i="1" spc="50" dirty="0">
                <a:solidFill>
                  <a:schemeClr val="bg1"/>
                </a:solidFill>
              </a:rPr>
              <a:t>от </a:t>
            </a:r>
            <a:r>
              <a:rPr lang="ru-RU" sz="2400" b="1" i="1" spc="50" dirty="0" err="1">
                <a:solidFill>
                  <a:schemeClr val="bg1"/>
                </a:solidFill>
              </a:rPr>
              <a:t>п.Пески</a:t>
            </a:r>
            <a:r>
              <a:rPr lang="ru-RU" sz="2400" b="1" i="1" spc="50" dirty="0">
                <a:solidFill>
                  <a:schemeClr val="bg1"/>
                </a:solidFill>
              </a:rPr>
              <a:t> до пляжа</a:t>
            </a:r>
          </a:p>
          <a:p>
            <a:pPr marL="720725" indent="-274638">
              <a:spcBef>
                <a:spcPts val="5400"/>
              </a:spcBef>
            </a:pPr>
            <a:r>
              <a:rPr lang="ru-RU" sz="2400" b="1" i="1" spc="50" dirty="0" err="1">
                <a:solidFill>
                  <a:schemeClr val="bg1"/>
                </a:solidFill>
              </a:rPr>
              <a:t>г.п.Дубровка</a:t>
            </a:r>
            <a:r>
              <a:rPr lang="ru-RU" sz="2400" b="1" i="1" spc="50" dirty="0">
                <a:solidFill>
                  <a:schemeClr val="bg1"/>
                </a:solidFill>
              </a:rPr>
              <a:t>  </a:t>
            </a:r>
          </a:p>
          <a:p>
            <a:pPr marL="720725" indent="-274638">
              <a:spcBef>
                <a:spcPts val="5400"/>
              </a:spcBef>
            </a:pPr>
            <a:endParaRPr lang="ru-RU" sz="2400" b="1" i="1" spc="50" dirty="0">
              <a:solidFill>
                <a:schemeClr val="bg1"/>
              </a:solidFill>
            </a:endParaRPr>
          </a:p>
          <a:p>
            <a:pPr>
              <a:lnSpc>
                <a:spcPct val="90000"/>
              </a:lnSpc>
              <a:spcBef>
                <a:spcPts val="600"/>
              </a:spcBef>
            </a:pPr>
            <a:endParaRPr lang="ru-RU" sz="2600" b="1" i="1" spc="50" dirty="0">
              <a:solidFill>
                <a:schemeClr val="bg1"/>
              </a:solidFill>
            </a:endParaRPr>
          </a:p>
          <a:p>
            <a:pPr algn="ctr">
              <a:lnSpc>
                <a:spcPct val="90000"/>
              </a:lnSpc>
            </a:pPr>
            <a:endParaRPr lang="ru-RU" sz="2600" b="1" i="1" spc="50" dirty="0">
              <a:solidFill>
                <a:schemeClr val="bg1"/>
              </a:solidFill>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3888" y="2492896"/>
            <a:ext cx="5492704" cy="4119528"/>
          </a:xfrm>
          <a:prstGeom prst="rect">
            <a:avLst/>
          </a:prstGeom>
          <a:ln w="38100">
            <a:solidFill>
              <a:schemeClr val="bg1"/>
            </a:solidFill>
          </a:ln>
        </p:spPr>
      </p:pic>
    </p:spTree>
    <p:extLst>
      <p:ext uri="{BB962C8B-B14F-4D97-AF65-F5344CB8AC3E}">
        <p14:creationId xmlns:p14="http://schemas.microsoft.com/office/powerpoint/2010/main" val="926737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Рисунок 8" descr="Триколор_Фон_Small.jpg"/>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327019" y="188640"/>
            <a:ext cx="9495726" cy="5906232"/>
          </a:xfrm>
          <a:prstGeom prst="rect">
            <a:avLst/>
          </a:prstGeom>
          <a:noFill/>
        </p:spPr>
        <p:txBody>
          <a:bodyPr wrap="square" rtlCol="0">
            <a:spAutoFit/>
          </a:bodyPr>
          <a:lstStyle/>
          <a:p>
            <a:pPr marL="182563" algn="ctr">
              <a:spcBef>
                <a:spcPts val="1200"/>
              </a:spcBef>
            </a:pPr>
            <a:r>
              <a:rPr lang="ru-RU" sz="3200" b="1" spc="30" dirty="0">
                <a:solidFill>
                  <a:schemeClr val="tx2"/>
                </a:solidFill>
              </a:rPr>
              <a:t>Отраслевой проект</a:t>
            </a:r>
            <a:br>
              <a:rPr lang="ru-RU" sz="3200" b="1" spc="30" dirty="0">
                <a:solidFill>
                  <a:schemeClr val="tx2"/>
                </a:solidFill>
              </a:rPr>
            </a:br>
            <a:r>
              <a:rPr lang="ru-RU" sz="3200" b="1" spc="30" dirty="0">
                <a:solidFill>
                  <a:schemeClr val="tx2"/>
                </a:solidFill>
              </a:rPr>
              <a:t>«Благоустройство общественных, дворовых пространств и </a:t>
            </a:r>
            <a:r>
              <a:rPr lang="ru-RU" sz="3200" b="1" spc="30" dirty="0" err="1">
                <a:solidFill>
                  <a:schemeClr val="tx2"/>
                </a:solidFill>
              </a:rPr>
              <a:t>цифровизация</a:t>
            </a:r>
            <a:r>
              <a:rPr lang="ru-RU" sz="3200" b="1" spc="30" dirty="0">
                <a:solidFill>
                  <a:schemeClr val="tx2"/>
                </a:solidFill>
              </a:rPr>
              <a:t> </a:t>
            </a:r>
            <a:br>
              <a:rPr lang="ru-RU" sz="3200" b="1" spc="30" dirty="0">
                <a:solidFill>
                  <a:schemeClr val="tx2"/>
                </a:solidFill>
              </a:rPr>
            </a:br>
            <a:r>
              <a:rPr lang="ru-RU" sz="3200" b="1" spc="30" dirty="0">
                <a:solidFill>
                  <a:schemeClr val="tx2"/>
                </a:solidFill>
              </a:rPr>
              <a:t>городского хозяйства»</a:t>
            </a:r>
          </a:p>
          <a:p>
            <a:pPr marL="896938" indent="-179388">
              <a:spcBef>
                <a:spcPts val="3600"/>
              </a:spcBef>
              <a:tabLst>
                <a:tab pos="985838" algn="l"/>
              </a:tabLst>
            </a:pPr>
            <a:r>
              <a:rPr lang="ru-RU" sz="2400" b="1" i="1" spc="50" dirty="0">
                <a:solidFill>
                  <a:schemeClr val="bg1"/>
                </a:solidFill>
              </a:rPr>
              <a:t>– Работы по ремонту </a:t>
            </a:r>
            <a:br>
              <a:rPr lang="en-US" sz="2400" b="1" i="1" spc="50" dirty="0">
                <a:solidFill>
                  <a:schemeClr val="bg1"/>
                </a:solidFill>
              </a:rPr>
            </a:br>
            <a:r>
              <a:rPr lang="ru-RU" sz="2400" b="1" i="1" spc="50" dirty="0">
                <a:solidFill>
                  <a:schemeClr val="bg1"/>
                </a:solidFill>
              </a:rPr>
              <a:t>дворовых </a:t>
            </a:r>
            <a:br>
              <a:rPr lang="en-US" sz="2400" b="1" i="1" spc="50" dirty="0">
                <a:solidFill>
                  <a:schemeClr val="bg1"/>
                </a:solidFill>
              </a:rPr>
            </a:br>
            <a:r>
              <a:rPr lang="ru-RU" sz="2400" b="1" i="1" spc="50" dirty="0">
                <a:solidFill>
                  <a:schemeClr val="bg1"/>
                </a:solidFill>
              </a:rPr>
              <a:t>территорий, </a:t>
            </a:r>
            <a:r>
              <a:rPr lang="ru-RU" sz="2400" b="1" i="1" spc="50" dirty="0" err="1">
                <a:solidFill>
                  <a:schemeClr val="bg1"/>
                </a:solidFill>
              </a:rPr>
              <a:t>прилега</a:t>
            </a:r>
            <a:r>
              <a:rPr lang="ru-RU" sz="2400" b="1" i="1" spc="50" dirty="0">
                <a:solidFill>
                  <a:schemeClr val="bg1"/>
                </a:solidFill>
              </a:rPr>
              <a:t>-</a:t>
            </a:r>
            <a:br>
              <a:rPr lang="ru-RU" sz="2400" b="1" i="1" spc="50" dirty="0">
                <a:solidFill>
                  <a:schemeClr val="bg1"/>
                </a:solidFill>
              </a:rPr>
            </a:br>
            <a:r>
              <a:rPr lang="ru-RU" sz="2400" b="1" i="1" spc="50" dirty="0" err="1">
                <a:solidFill>
                  <a:schemeClr val="bg1"/>
                </a:solidFill>
              </a:rPr>
              <a:t>ющих</a:t>
            </a:r>
            <a:r>
              <a:rPr lang="ru-RU" sz="2400" b="1" i="1" spc="50" dirty="0">
                <a:solidFill>
                  <a:schemeClr val="bg1"/>
                </a:solidFill>
              </a:rPr>
              <a:t> к  домам</a:t>
            </a:r>
            <a:br>
              <a:rPr lang="en-US" sz="2400" b="1" i="1" spc="50" dirty="0">
                <a:solidFill>
                  <a:schemeClr val="bg1"/>
                </a:solidFill>
              </a:rPr>
            </a:br>
            <a:r>
              <a:rPr lang="ru-RU" sz="2400" b="1" i="1" spc="50" dirty="0">
                <a:solidFill>
                  <a:schemeClr val="bg1"/>
                </a:solidFill>
              </a:rPr>
              <a:t>по ул. Советской, 40; </a:t>
            </a:r>
            <a:br>
              <a:rPr lang="en-US" sz="2400" b="1" i="1" spc="50" dirty="0">
                <a:solidFill>
                  <a:schemeClr val="bg1"/>
                </a:solidFill>
              </a:rPr>
            </a:br>
            <a:r>
              <a:rPr lang="ru-RU" sz="2400" b="1" i="1" spc="50" dirty="0">
                <a:solidFill>
                  <a:schemeClr val="bg1"/>
                </a:solidFill>
              </a:rPr>
              <a:t>ул. Школьной,25. </a:t>
            </a:r>
            <a:br>
              <a:rPr lang="ru-RU" sz="2400" b="1" i="1" spc="50" dirty="0">
                <a:solidFill>
                  <a:schemeClr val="bg1"/>
                </a:solidFill>
              </a:rPr>
            </a:br>
            <a:endParaRPr lang="ru-RU" sz="2400" b="1" i="1" spc="50" dirty="0">
              <a:solidFill>
                <a:schemeClr val="bg1"/>
              </a:solidFill>
            </a:endParaRPr>
          </a:p>
          <a:p>
            <a:pPr>
              <a:lnSpc>
                <a:spcPct val="90000"/>
              </a:lnSpc>
              <a:spcBef>
                <a:spcPts val="600"/>
              </a:spcBef>
            </a:pPr>
            <a:endParaRPr lang="ru-RU" sz="2600" b="1" i="1" spc="50" dirty="0">
              <a:solidFill>
                <a:schemeClr val="bg1"/>
              </a:solidFill>
            </a:endParaRPr>
          </a:p>
          <a:p>
            <a:pPr algn="ctr">
              <a:lnSpc>
                <a:spcPct val="90000"/>
              </a:lnSpc>
            </a:pPr>
            <a:endParaRPr lang="ru-RU" sz="2600" b="1" i="1" spc="50" dirty="0">
              <a:solidFill>
                <a:schemeClr val="bg1"/>
              </a:solidFill>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1766" y="2680563"/>
            <a:ext cx="5030365" cy="3772774"/>
          </a:xfrm>
          <a:prstGeom prst="rect">
            <a:avLst/>
          </a:prstGeom>
          <a:ln w="38100">
            <a:solidFill>
              <a:schemeClr val="bg1"/>
            </a:solidFill>
          </a:ln>
        </p:spPr>
      </p:pic>
    </p:spTree>
    <p:extLst>
      <p:ext uri="{BB962C8B-B14F-4D97-AF65-F5344CB8AC3E}">
        <p14:creationId xmlns:p14="http://schemas.microsoft.com/office/powerpoint/2010/main" val="4565751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Рисунок 8" descr="Триколор_Фон_Small.jpg"/>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175863" y="188640"/>
            <a:ext cx="9495726" cy="7128105"/>
          </a:xfrm>
          <a:prstGeom prst="rect">
            <a:avLst/>
          </a:prstGeom>
          <a:noFill/>
        </p:spPr>
        <p:txBody>
          <a:bodyPr wrap="square" rtlCol="0">
            <a:spAutoFit/>
          </a:bodyPr>
          <a:lstStyle/>
          <a:p>
            <a:pPr algn="ctr"/>
            <a:r>
              <a:rPr lang="ru-RU" sz="3200" b="1" spc="30" dirty="0">
                <a:solidFill>
                  <a:srgbClr val="002060"/>
                </a:solidFill>
              </a:rPr>
              <a:t>Расходы на МКУ «Агентство по культуре </a:t>
            </a:r>
            <a:br>
              <a:rPr lang="ru-RU" sz="3200" b="1" spc="30" dirty="0">
                <a:solidFill>
                  <a:srgbClr val="002060"/>
                </a:solidFill>
              </a:rPr>
            </a:br>
            <a:r>
              <a:rPr lang="ru-RU" sz="3200" b="1" spc="30" dirty="0">
                <a:solidFill>
                  <a:srgbClr val="002060"/>
                </a:solidFill>
              </a:rPr>
              <a:t>и спорту Дубровского городского поселения»</a:t>
            </a:r>
          </a:p>
          <a:p>
            <a:pPr marL="549275" indent="-457200">
              <a:spcBef>
                <a:spcPts val="1800"/>
              </a:spcBef>
              <a:buFont typeface="Wingdings" panose="05000000000000000000" pitchFamily="2" charset="2"/>
              <a:buChar char="v"/>
            </a:pPr>
            <a:r>
              <a:rPr lang="ru-RU" sz="2600" b="1" i="1" spc="50" dirty="0">
                <a:solidFill>
                  <a:schemeClr val="accent1"/>
                </a:solidFill>
              </a:rPr>
              <a:t>«Развитие культуры в Дубровском городском поселении» </a:t>
            </a:r>
          </a:p>
          <a:p>
            <a:pPr marL="92075" indent="446088">
              <a:spcBef>
                <a:spcPts val="600"/>
              </a:spcBef>
            </a:pPr>
            <a:r>
              <a:rPr lang="ru-RU" sz="3600" b="1" spc="50" dirty="0">
                <a:solidFill>
                  <a:schemeClr val="bg1"/>
                </a:solidFill>
              </a:rPr>
              <a:t>21 117,2 </a:t>
            </a:r>
            <a:r>
              <a:rPr lang="ru-RU" sz="2600" b="1" spc="50" dirty="0">
                <a:solidFill>
                  <a:schemeClr val="bg1"/>
                </a:solidFill>
              </a:rPr>
              <a:t>тыс. рублей</a:t>
            </a:r>
            <a:r>
              <a:rPr lang="ru-RU" sz="2600" b="1" i="1" spc="50" dirty="0">
                <a:solidFill>
                  <a:schemeClr val="bg1"/>
                </a:solidFill>
              </a:rPr>
              <a:t>, </a:t>
            </a:r>
          </a:p>
          <a:p>
            <a:pPr marL="92075" indent="804863"/>
            <a:r>
              <a:rPr lang="ru-RU" sz="2600" b="1" i="1" spc="50" dirty="0">
                <a:solidFill>
                  <a:schemeClr val="bg1"/>
                </a:solidFill>
              </a:rPr>
              <a:t> в том числе за счет средств местного бюджета</a:t>
            </a:r>
          </a:p>
          <a:p>
            <a:pPr marL="92075" indent="804863">
              <a:spcBef>
                <a:spcPts val="1200"/>
              </a:spcBef>
            </a:pPr>
            <a:r>
              <a:rPr lang="ru-RU" sz="3600" b="1" i="1" spc="50" dirty="0">
                <a:solidFill>
                  <a:schemeClr val="bg1"/>
                </a:solidFill>
              </a:rPr>
              <a:t>19 389,1 </a:t>
            </a:r>
            <a:r>
              <a:rPr lang="ru-RU" sz="2600" b="1" spc="50" dirty="0">
                <a:solidFill>
                  <a:schemeClr val="bg1"/>
                </a:solidFill>
              </a:rPr>
              <a:t>тыс. рублей. </a:t>
            </a:r>
            <a:r>
              <a:rPr lang="ru-RU" sz="2600" b="1" i="1" spc="50" dirty="0">
                <a:solidFill>
                  <a:srgbClr val="002060"/>
                </a:solidFill>
              </a:rPr>
              <a:t> </a:t>
            </a:r>
          </a:p>
          <a:p>
            <a:pPr marL="1165225" indent="-268288">
              <a:spcBef>
                <a:spcPts val="6600"/>
              </a:spcBef>
            </a:pPr>
            <a:r>
              <a:rPr lang="ru-RU" sz="2600" b="1" i="1" spc="50" dirty="0">
                <a:solidFill>
                  <a:schemeClr val="bg1"/>
                </a:solidFill>
              </a:rPr>
              <a:t>– обеспечение </a:t>
            </a:r>
            <a:br>
              <a:rPr lang="ru-RU" sz="2600" b="1" i="1" spc="50" dirty="0">
                <a:solidFill>
                  <a:schemeClr val="bg1"/>
                </a:solidFill>
              </a:rPr>
            </a:br>
            <a:r>
              <a:rPr lang="ru-RU" sz="2600" b="1" i="1" spc="50" dirty="0">
                <a:solidFill>
                  <a:schemeClr val="bg1"/>
                </a:solidFill>
              </a:rPr>
              <a:t>деятельности </a:t>
            </a:r>
            <a:br>
              <a:rPr lang="ru-RU" sz="2600" b="1" i="1" spc="50" dirty="0">
                <a:solidFill>
                  <a:schemeClr val="bg1"/>
                </a:solidFill>
              </a:rPr>
            </a:br>
            <a:r>
              <a:rPr lang="ru-RU" sz="2600" b="1" i="1" spc="50" dirty="0">
                <a:solidFill>
                  <a:schemeClr val="bg1"/>
                </a:solidFill>
              </a:rPr>
              <a:t>учреждения; </a:t>
            </a:r>
          </a:p>
          <a:p>
            <a:pPr indent="354013">
              <a:lnSpc>
                <a:spcPct val="90000"/>
              </a:lnSpc>
              <a:spcBef>
                <a:spcPts val="600"/>
              </a:spcBef>
            </a:pPr>
            <a:endParaRPr lang="ru-RU" sz="2600" b="1" i="1" spc="50" dirty="0">
              <a:solidFill>
                <a:schemeClr val="bg1"/>
              </a:solidFill>
            </a:endParaRPr>
          </a:p>
          <a:p>
            <a:pPr>
              <a:lnSpc>
                <a:spcPct val="90000"/>
              </a:lnSpc>
              <a:spcBef>
                <a:spcPts val="600"/>
              </a:spcBef>
            </a:pPr>
            <a:endParaRPr lang="ru-RU" sz="2600" b="1" i="1" spc="50" dirty="0">
              <a:solidFill>
                <a:schemeClr val="bg1"/>
              </a:solidFill>
            </a:endParaRPr>
          </a:p>
          <a:p>
            <a:pPr algn="ctr">
              <a:lnSpc>
                <a:spcPct val="90000"/>
              </a:lnSpc>
            </a:pPr>
            <a:endParaRPr lang="ru-RU" sz="2600" b="1" i="1" spc="50" dirty="0">
              <a:solidFill>
                <a:schemeClr val="bg1"/>
              </a:solidFill>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3429000"/>
            <a:ext cx="4395029" cy="3296272"/>
          </a:xfrm>
          <a:prstGeom prst="rect">
            <a:avLst/>
          </a:prstGeom>
          <a:ln w="38100">
            <a:solidFill>
              <a:schemeClr val="bg1"/>
            </a:solidFill>
          </a:ln>
        </p:spPr>
      </p:pic>
    </p:spTree>
    <p:extLst>
      <p:ext uri="{BB962C8B-B14F-4D97-AF65-F5344CB8AC3E}">
        <p14:creationId xmlns:p14="http://schemas.microsoft.com/office/powerpoint/2010/main" val="39071828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Рисунок 8" descr="Триколор_Фон_Small.jpg"/>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0" y="188640"/>
            <a:ext cx="9495726" cy="4758226"/>
          </a:xfrm>
          <a:prstGeom prst="rect">
            <a:avLst/>
          </a:prstGeom>
          <a:noFill/>
        </p:spPr>
        <p:txBody>
          <a:bodyPr wrap="square" rtlCol="0">
            <a:spAutoFit/>
          </a:bodyPr>
          <a:lstStyle/>
          <a:p>
            <a:pPr algn="ctr"/>
            <a:r>
              <a:rPr lang="ru-RU" sz="3200" b="1" spc="30" dirty="0">
                <a:solidFill>
                  <a:srgbClr val="002060"/>
                </a:solidFill>
              </a:rPr>
              <a:t>Расходы на МКУ «Агентство по культуре </a:t>
            </a:r>
            <a:br>
              <a:rPr lang="ru-RU" sz="3200" b="1" spc="30" dirty="0">
                <a:solidFill>
                  <a:srgbClr val="002060"/>
                </a:solidFill>
              </a:rPr>
            </a:br>
            <a:r>
              <a:rPr lang="ru-RU" sz="3200" b="1" spc="30" dirty="0">
                <a:solidFill>
                  <a:srgbClr val="002060"/>
                </a:solidFill>
              </a:rPr>
              <a:t>и спорту Дубровского городского поселения»</a:t>
            </a:r>
          </a:p>
          <a:p>
            <a:pPr marL="549275" indent="-457200">
              <a:spcBef>
                <a:spcPts val="1800"/>
              </a:spcBef>
              <a:buFont typeface="Wingdings" panose="05000000000000000000" pitchFamily="2" charset="2"/>
              <a:buChar char="v"/>
            </a:pPr>
            <a:r>
              <a:rPr lang="ru-RU" sz="2600" b="1" i="1" spc="50" dirty="0">
                <a:solidFill>
                  <a:schemeClr val="accent1"/>
                </a:solidFill>
              </a:rPr>
              <a:t>«Развитие культуры в Дубровском городском поселении» </a:t>
            </a:r>
            <a:r>
              <a:rPr lang="ru-RU" sz="2400" b="1" i="1" spc="50" dirty="0">
                <a:solidFill>
                  <a:schemeClr val="accent1"/>
                </a:solidFill>
              </a:rPr>
              <a:t>(продолжение)</a:t>
            </a:r>
          </a:p>
          <a:p>
            <a:pPr indent="538163">
              <a:spcBef>
                <a:spcPts val="1200"/>
              </a:spcBef>
            </a:pPr>
            <a:r>
              <a:rPr lang="ru-RU" sz="2600" b="1" i="1" spc="50" dirty="0">
                <a:solidFill>
                  <a:schemeClr val="bg1"/>
                </a:solidFill>
              </a:rPr>
              <a:t>– содержание </a:t>
            </a:r>
          </a:p>
          <a:p>
            <a:pPr indent="354013"/>
            <a:r>
              <a:rPr lang="ru-RU" sz="2600" b="1" i="1" spc="50" dirty="0">
                <a:solidFill>
                  <a:schemeClr val="bg1"/>
                </a:solidFill>
              </a:rPr>
              <a:t>     спортивных </a:t>
            </a:r>
            <a:br>
              <a:rPr lang="ru-RU" sz="2600" b="1" i="1" spc="50" dirty="0">
                <a:solidFill>
                  <a:schemeClr val="bg1"/>
                </a:solidFill>
              </a:rPr>
            </a:br>
            <a:r>
              <a:rPr lang="ru-RU" sz="2600" b="1" i="1" spc="50" dirty="0">
                <a:solidFill>
                  <a:schemeClr val="bg1"/>
                </a:solidFill>
              </a:rPr>
              <a:t>         объектов;</a:t>
            </a:r>
          </a:p>
          <a:p>
            <a:pPr indent="354013">
              <a:lnSpc>
                <a:spcPct val="90000"/>
              </a:lnSpc>
              <a:spcBef>
                <a:spcPts val="600"/>
              </a:spcBef>
            </a:pPr>
            <a:endParaRPr lang="ru-RU" sz="2600" b="1" i="1" spc="50" dirty="0">
              <a:solidFill>
                <a:schemeClr val="bg1"/>
              </a:solidFill>
            </a:endParaRPr>
          </a:p>
          <a:p>
            <a:pPr>
              <a:lnSpc>
                <a:spcPct val="90000"/>
              </a:lnSpc>
              <a:spcBef>
                <a:spcPts val="600"/>
              </a:spcBef>
            </a:pPr>
            <a:endParaRPr lang="ru-RU" sz="2600" b="1" i="1" spc="50" dirty="0">
              <a:solidFill>
                <a:schemeClr val="bg1"/>
              </a:solidFill>
            </a:endParaRPr>
          </a:p>
          <a:p>
            <a:pPr algn="ctr">
              <a:lnSpc>
                <a:spcPct val="90000"/>
              </a:lnSpc>
            </a:pPr>
            <a:endParaRPr lang="ru-RU" sz="2600" b="1" i="1" spc="50" dirty="0">
              <a:solidFill>
                <a:schemeClr val="bg1"/>
              </a:solidFill>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4017039"/>
            <a:ext cx="4828028" cy="2715766"/>
          </a:xfrm>
          <a:prstGeom prst="rect">
            <a:avLst/>
          </a:prstGeom>
          <a:ln w="38100">
            <a:solidFill>
              <a:schemeClr val="bg1"/>
            </a:solidFill>
          </a:ln>
        </p:spPr>
      </p:pic>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4866" y="2420888"/>
            <a:ext cx="4512501" cy="3384376"/>
          </a:xfrm>
          <a:prstGeom prst="rect">
            <a:avLst/>
          </a:prstGeom>
          <a:ln w="38100">
            <a:solidFill>
              <a:schemeClr val="bg1"/>
            </a:solidFill>
          </a:ln>
        </p:spPr>
      </p:pic>
    </p:spTree>
    <p:extLst>
      <p:ext uri="{BB962C8B-B14F-4D97-AF65-F5344CB8AC3E}">
        <p14:creationId xmlns:p14="http://schemas.microsoft.com/office/powerpoint/2010/main" val="40062679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bg>
      <p:bgRef idx="1001">
        <a:schemeClr val="bg1"/>
      </p:bgRef>
    </p:bg>
    <p:spTree>
      <p:nvGrpSpPr>
        <p:cNvPr id="1" name=""/>
        <p:cNvGrpSpPr/>
        <p:nvPr/>
      </p:nvGrpSpPr>
      <p:grpSpPr>
        <a:xfrm>
          <a:off x="0" y="0"/>
          <a:ext cx="0" cy="0"/>
          <a:chOff x="0" y="0"/>
          <a:chExt cx="0" cy="0"/>
        </a:xfrm>
      </p:grpSpPr>
      <p:pic>
        <p:nvPicPr>
          <p:cNvPr id="9" name="Рисунок 8" descr="Триколор_Фон_Small.jpg"/>
          <p:cNvPicPr>
            <a:picLocks noChangeAspect="1"/>
          </p:cNvPicPr>
          <p:nvPr/>
        </p:nvPicPr>
        <p:blipFill>
          <a:blip r:embed="rId3"/>
          <a:stretch>
            <a:fillRect/>
          </a:stretch>
        </p:blipFill>
        <p:spPr>
          <a:xfrm>
            <a:off x="0" y="0"/>
            <a:ext cx="9144000" cy="6858000"/>
          </a:xfrm>
          <a:prstGeom prst="rect">
            <a:avLst/>
          </a:prstGeom>
        </p:spPr>
      </p:pic>
      <p:sp>
        <p:nvSpPr>
          <p:cNvPr id="6" name="TextBox 5"/>
          <p:cNvSpPr txBox="1"/>
          <p:nvPr/>
        </p:nvSpPr>
        <p:spPr>
          <a:xfrm>
            <a:off x="0" y="188640"/>
            <a:ext cx="9495726" cy="6450997"/>
          </a:xfrm>
          <a:prstGeom prst="rect">
            <a:avLst/>
          </a:prstGeom>
          <a:noFill/>
        </p:spPr>
        <p:txBody>
          <a:bodyPr wrap="square" rtlCol="0">
            <a:spAutoFit/>
          </a:bodyPr>
          <a:lstStyle/>
          <a:p>
            <a:pPr algn="ctr"/>
            <a:r>
              <a:rPr lang="ru-RU" sz="3200" b="1" spc="30" dirty="0">
                <a:solidFill>
                  <a:srgbClr val="002060"/>
                </a:solidFill>
              </a:rPr>
              <a:t>Расходы на МКУ «Агентство по культуре </a:t>
            </a:r>
            <a:br>
              <a:rPr lang="ru-RU" sz="3200" b="1" spc="30" dirty="0">
                <a:solidFill>
                  <a:srgbClr val="002060"/>
                </a:solidFill>
              </a:rPr>
            </a:br>
            <a:r>
              <a:rPr lang="ru-RU" sz="3200" b="1" spc="30" dirty="0">
                <a:solidFill>
                  <a:srgbClr val="002060"/>
                </a:solidFill>
              </a:rPr>
              <a:t>и спорту Дубровского городского поселения»</a:t>
            </a:r>
          </a:p>
          <a:p>
            <a:pPr marL="549275" indent="-457200">
              <a:spcBef>
                <a:spcPts val="1800"/>
              </a:spcBef>
              <a:buFont typeface="Wingdings" panose="05000000000000000000" pitchFamily="2" charset="2"/>
              <a:buChar char="v"/>
            </a:pPr>
            <a:r>
              <a:rPr lang="ru-RU" sz="2600" b="1" i="1" spc="50" dirty="0">
                <a:solidFill>
                  <a:schemeClr val="accent1"/>
                </a:solidFill>
              </a:rPr>
              <a:t>«Развитие культуры в Дубровском городском поселении» </a:t>
            </a:r>
            <a:r>
              <a:rPr lang="ru-RU" sz="2400" b="1" i="1" spc="50" dirty="0">
                <a:solidFill>
                  <a:schemeClr val="accent1"/>
                </a:solidFill>
              </a:rPr>
              <a:t>(продолжение)</a:t>
            </a:r>
          </a:p>
          <a:p>
            <a:pPr indent="538163">
              <a:spcBef>
                <a:spcPts val="2400"/>
              </a:spcBef>
            </a:pPr>
            <a:r>
              <a:rPr lang="ru-RU" sz="2600" b="1" i="1" spc="50" dirty="0">
                <a:solidFill>
                  <a:schemeClr val="bg1"/>
                </a:solidFill>
              </a:rPr>
              <a:t>– оплата договоров на оказание </a:t>
            </a:r>
            <a:br>
              <a:rPr lang="en-US" sz="2600" b="1" i="1" spc="50" dirty="0">
                <a:solidFill>
                  <a:schemeClr val="bg1"/>
                </a:solidFill>
              </a:rPr>
            </a:br>
            <a:r>
              <a:rPr lang="en-US" sz="2600" b="1" i="1" spc="50" dirty="0">
                <a:solidFill>
                  <a:schemeClr val="bg1"/>
                </a:solidFill>
              </a:rPr>
              <a:t>          </a:t>
            </a:r>
            <a:r>
              <a:rPr lang="ru-RU" sz="2600" b="1" i="1" spc="50" dirty="0">
                <a:solidFill>
                  <a:schemeClr val="bg1"/>
                </a:solidFill>
              </a:rPr>
              <a:t>коммунальных услуг,</a:t>
            </a:r>
            <a:br>
              <a:rPr lang="ru-RU" sz="2600" b="1" i="1" spc="50" dirty="0">
                <a:solidFill>
                  <a:schemeClr val="bg1"/>
                </a:solidFill>
              </a:rPr>
            </a:br>
            <a:r>
              <a:rPr lang="ru-RU" sz="2600" b="1" i="1" spc="50" dirty="0">
                <a:solidFill>
                  <a:schemeClr val="bg1"/>
                </a:solidFill>
              </a:rPr>
              <a:t>          транспортных услуг, </a:t>
            </a:r>
            <a:br>
              <a:rPr lang="ru-RU" sz="2600" b="1" i="1" spc="50" dirty="0">
                <a:solidFill>
                  <a:schemeClr val="bg1"/>
                </a:solidFill>
              </a:rPr>
            </a:br>
            <a:r>
              <a:rPr lang="ru-RU" sz="2600" b="1" i="1" spc="50" dirty="0">
                <a:solidFill>
                  <a:schemeClr val="bg1"/>
                </a:solidFill>
              </a:rPr>
              <a:t>          услуг связи, </a:t>
            </a:r>
            <a:br>
              <a:rPr lang="ru-RU" sz="2600" b="1" i="1" spc="50" dirty="0">
                <a:solidFill>
                  <a:schemeClr val="bg1"/>
                </a:solidFill>
              </a:rPr>
            </a:br>
            <a:r>
              <a:rPr lang="ru-RU" sz="2600" b="1" i="1" spc="50" dirty="0">
                <a:solidFill>
                  <a:schemeClr val="bg1"/>
                </a:solidFill>
              </a:rPr>
              <a:t>          возмездного оказания услуг, </a:t>
            </a:r>
            <a:br>
              <a:rPr lang="ru-RU" sz="2600" b="1" i="1" spc="50" dirty="0">
                <a:solidFill>
                  <a:schemeClr val="bg1"/>
                </a:solidFill>
              </a:rPr>
            </a:br>
            <a:r>
              <a:rPr lang="ru-RU" sz="2600" b="1" i="1" spc="50" dirty="0">
                <a:solidFill>
                  <a:schemeClr val="bg1"/>
                </a:solidFill>
              </a:rPr>
              <a:t>          прочих договоров с юридическими лицами, </a:t>
            </a:r>
            <a:br>
              <a:rPr lang="ru-RU" sz="2600" b="1" i="1" spc="50" dirty="0">
                <a:solidFill>
                  <a:schemeClr val="bg1"/>
                </a:solidFill>
              </a:rPr>
            </a:br>
            <a:r>
              <a:rPr lang="ru-RU" sz="2600" b="1" i="1" spc="50" dirty="0">
                <a:solidFill>
                  <a:schemeClr val="bg1"/>
                </a:solidFill>
              </a:rPr>
              <a:t>          аренды помещения;</a:t>
            </a:r>
          </a:p>
          <a:p>
            <a:pPr indent="354013">
              <a:lnSpc>
                <a:spcPct val="90000"/>
              </a:lnSpc>
              <a:spcBef>
                <a:spcPts val="600"/>
              </a:spcBef>
            </a:pPr>
            <a:endParaRPr lang="ru-RU" sz="2600" b="1" i="1" spc="50" dirty="0">
              <a:solidFill>
                <a:schemeClr val="bg1"/>
              </a:solidFill>
            </a:endParaRPr>
          </a:p>
          <a:p>
            <a:pPr>
              <a:lnSpc>
                <a:spcPct val="90000"/>
              </a:lnSpc>
              <a:spcBef>
                <a:spcPts val="600"/>
              </a:spcBef>
            </a:pPr>
            <a:endParaRPr lang="ru-RU" sz="2600" b="1" i="1" spc="50" dirty="0">
              <a:solidFill>
                <a:schemeClr val="bg1"/>
              </a:solidFill>
            </a:endParaRPr>
          </a:p>
          <a:p>
            <a:pPr algn="ctr">
              <a:lnSpc>
                <a:spcPct val="90000"/>
              </a:lnSpc>
            </a:pPr>
            <a:endParaRPr lang="ru-RU" sz="2600" b="1" i="1" spc="50" dirty="0">
              <a:solidFill>
                <a:schemeClr val="bg1"/>
              </a:solidFill>
            </a:endParaRPr>
          </a:p>
        </p:txBody>
      </p:sp>
    </p:spTree>
    <p:extLst>
      <p:ext uri="{BB962C8B-B14F-4D97-AF65-F5344CB8AC3E}">
        <p14:creationId xmlns:p14="http://schemas.microsoft.com/office/powerpoint/2010/main" val="2663663027"/>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Рисунок 8" descr="Триколор_Фон_Small.jpg"/>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0" y="188640"/>
            <a:ext cx="9495726" cy="4185761"/>
          </a:xfrm>
          <a:prstGeom prst="rect">
            <a:avLst/>
          </a:prstGeom>
          <a:noFill/>
        </p:spPr>
        <p:txBody>
          <a:bodyPr wrap="square" rtlCol="0">
            <a:spAutoFit/>
          </a:bodyPr>
          <a:lstStyle/>
          <a:p>
            <a:pPr algn="ctr"/>
            <a:r>
              <a:rPr lang="ru-RU" sz="3200" b="1" spc="30" dirty="0">
                <a:solidFill>
                  <a:srgbClr val="002060"/>
                </a:solidFill>
              </a:rPr>
              <a:t>Расходы на МКУ «Агентство по культуре </a:t>
            </a:r>
            <a:br>
              <a:rPr lang="ru-RU" sz="3200" b="1" spc="30" dirty="0">
                <a:solidFill>
                  <a:srgbClr val="002060"/>
                </a:solidFill>
              </a:rPr>
            </a:br>
            <a:r>
              <a:rPr lang="ru-RU" sz="3200" b="1" spc="30" dirty="0">
                <a:solidFill>
                  <a:srgbClr val="002060"/>
                </a:solidFill>
              </a:rPr>
              <a:t>и спорту Дубровского городского поселения»</a:t>
            </a:r>
          </a:p>
          <a:p>
            <a:pPr marL="549275" indent="-457200">
              <a:spcBef>
                <a:spcPts val="1800"/>
              </a:spcBef>
              <a:buFont typeface="Wingdings" panose="05000000000000000000" pitchFamily="2" charset="2"/>
              <a:buChar char="v"/>
            </a:pPr>
            <a:r>
              <a:rPr lang="ru-RU" sz="2600" b="1" i="1" spc="50" dirty="0">
                <a:solidFill>
                  <a:schemeClr val="accent1"/>
                </a:solidFill>
              </a:rPr>
              <a:t>«Развитие культуры в Дубровском городском поселении» </a:t>
            </a:r>
            <a:r>
              <a:rPr lang="ru-RU" sz="2400" b="1" i="1" spc="50" dirty="0">
                <a:solidFill>
                  <a:schemeClr val="accent1"/>
                </a:solidFill>
              </a:rPr>
              <a:t>(продолжение) </a:t>
            </a:r>
          </a:p>
          <a:p>
            <a:pPr>
              <a:lnSpc>
                <a:spcPct val="90000"/>
              </a:lnSpc>
              <a:spcBef>
                <a:spcPts val="600"/>
              </a:spcBef>
            </a:pPr>
            <a:endParaRPr lang="ru-RU" sz="2600" b="1" i="1" spc="50" dirty="0">
              <a:solidFill>
                <a:schemeClr val="bg1"/>
              </a:solidFill>
            </a:endParaRPr>
          </a:p>
          <a:p>
            <a:pPr marL="806450" indent="-268288">
              <a:lnSpc>
                <a:spcPct val="90000"/>
              </a:lnSpc>
              <a:spcBef>
                <a:spcPts val="600"/>
              </a:spcBef>
            </a:pPr>
            <a:r>
              <a:rPr lang="ru-RU" sz="2600" b="1" i="1" spc="50" dirty="0">
                <a:solidFill>
                  <a:schemeClr val="bg1"/>
                </a:solidFill>
              </a:rPr>
              <a:t>– организация </a:t>
            </a:r>
            <a:br>
              <a:rPr lang="ru-RU" sz="2600" b="1" i="1" spc="50" dirty="0">
                <a:solidFill>
                  <a:schemeClr val="bg1"/>
                </a:solidFill>
              </a:rPr>
            </a:br>
            <a:r>
              <a:rPr lang="ru-RU" sz="2600" b="1" i="1" spc="50" dirty="0">
                <a:solidFill>
                  <a:schemeClr val="bg1"/>
                </a:solidFill>
              </a:rPr>
              <a:t>и проведение </a:t>
            </a:r>
            <a:br>
              <a:rPr lang="ru-RU" sz="2600" b="1" i="1" spc="50" dirty="0">
                <a:solidFill>
                  <a:schemeClr val="bg1"/>
                </a:solidFill>
              </a:rPr>
            </a:br>
            <a:r>
              <a:rPr lang="ru-RU" sz="2600" b="1" i="1" spc="50" dirty="0">
                <a:solidFill>
                  <a:schemeClr val="bg1"/>
                </a:solidFill>
              </a:rPr>
              <a:t>мероприятий.</a:t>
            </a:r>
          </a:p>
          <a:p>
            <a:pPr algn="ctr">
              <a:lnSpc>
                <a:spcPct val="90000"/>
              </a:lnSpc>
            </a:pPr>
            <a:endParaRPr lang="ru-RU" sz="2600" b="1" i="1" spc="50" dirty="0">
              <a:solidFill>
                <a:schemeClr val="bg1"/>
              </a:solidFill>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62" y="4280218"/>
            <a:ext cx="3227851" cy="2420888"/>
          </a:xfrm>
          <a:prstGeom prst="rect">
            <a:avLst/>
          </a:prstGeom>
          <a:ln w="38100">
            <a:solidFill>
              <a:schemeClr val="bg1"/>
            </a:solidFill>
          </a:ln>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2639" y="2573314"/>
            <a:ext cx="5513135" cy="4134851"/>
          </a:xfrm>
          <a:prstGeom prst="rect">
            <a:avLst/>
          </a:prstGeom>
          <a:ln w="38100">
            <a:solidFill>
              <a:schemeClr val="bg1"/>
            </a:solidFill>
          </a:ln>
        </p:spPr>
      </p:pic>
    </p:spTree>
    <p:extLst>
      <p:ext uri="{BB962C8B-B14F-4D97-AF65-F5344CB8AC3E}">
        <p14:creationId xmlns:p14="http://schemas.microsoft.com/office/powerpoint/2010/main" val="1914660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Рисунок 8" descr="Триколор_Фон_Small.jpg"/>
          <p:cNvPicPr>
            <a:picLocks noChangeAspect="1"/>
          </p:cNvPicPr>
          <p:nvPr/>
        </p:nvPicPr>
        <p:blipFill>
          <a:blip r:embed="rId2"/>
          <a:stretch>
            <a:fillRect/>
          </a:stretch>
        </p:blipFill>
        <p:spPr>
          <a:xfrm>
            <a:off x="0" y="-85750"/>
            <a:ext cx="9144000" cy="6858000"/>
          </a:xfrm>
          <a:prstGeom prst="rect">
            <a:avLst/>
          </a:prstGeom>
        </p:spPr>
      </p:pic>
      <p:sp>
        <p:nvSpPr>
          <p:cNvPr id="6" name="TextBox 5"/>
          <p:cNvSpPr txBox="1"/>
          <p:nvPr/>
        </p:nvSpPr>
        <p:spPr>
          <a:xfrm>
            <a:off x="0" y="-34290"/>
            <a:ext cx="9144000" cy="4027000"/>
          </a:xfrm>
          <a:prstGeom prst="rect">
            <a:avLst/>
          </a:prstGeom>
          <a:noFill/>
        </p:spPr>
        <p:txBody>
          <a:bodyPr wrap="square" rtlCol="0">
            <a:spAutoFit/>
          </a:bodyPr>
          <a:lstStyle/>
          <a:p>
            <a:pPr algn="ctr"/>
            <a:r>
              <a:rPr lang="ru-RU" sz="3200" b="1" spc="30" dirty="0">
                <a:solidFill>
                  <a:srgbClr val="002060"/>
                </a:solidFill>
              </a:rPr>
              <a:t>Расходы на МКУ «Агентство по культуре </a:t>
            </a:r>
            <a:br>
              <a:rPr lang="ru-RU" sz="3200" b="1" spc="30" dirty="0">
                <a:solidFill>
                  <a:srgbClr val="002060"/>
                </a:solidFill>
              </a:rPr>
            </a:br>
            <a:r>
              <a:rPr lang="ru-RU" sz="3200" b="1" spc="30" dirty="0">
                <a:solidFill>
                  <a:srgbClr val="002060"/>
                </a:solidFill>
              </a:rPr>
              <a:t>и спорту Дубровского городского поселения» </a:t>
            </a:r>
          </a:p>
          <a:p>
            <a:pPr indent="6454775"/>
            <a:r>
              <a:rPr lang="ru-RU" sz="2400" b="1" i="1" spc="30" dirty="0">
                <a:solidFill>
                  <a:srgbClr val="002060"/>
                </a:solidFill>
              </a:rPr>
              <a:t>(продолжение)</a:t>
            </a:r>
          </a:p>
          <a:p>
            <a:pPr marL="549275" indent="-457200">
              <a:lnSpc>
                <a:spcPct val="98000"/>
              </a:lnSpc>
              <a:spcBef>
                <a:spcPts val="600"/>
              </a:spcBef>
              <a:buFont typeface="Wingdings" panose="05000000000000000000" pitchFamily="2" charset="2"/>
              <a:buChar char="v"/>
            </a:pPr>
            <a:r>
              <a:rPr lang="ru-RU" sz="2600" b="1" i="1" spc="50" dirty="0">
                <a:solidFill>
                  <a:schemeClr val="accent1"/>
                </a:solidFill>
              </a:rPr>
              <a:t>Комплекс процессных мероприятий </a:t>
            </a:r>
            <a:br>
              <a:rPr lang="ru-RU" sz="2600" b="1" i="1" spc="50" dirty="0">
                <a:solidFill>
                  <a:schemeClr val="accent1"/>
                </a:solidFill>
              </a:rPr>
            </a:br>
            <a:r>
              <a:rPr lang="ru-RU" sz="2600" b="1" i="1" spc="50" dirty="0">
                <a:solidFill>
                  <a:schemeClr val="accent1"/>
                </a:solidFill>
              </a:rPr>
              <a:t>«Развитие физической культуры и спорта»</a:t>
            </a:r>
          </a:p>
          <a:p>
            <a:pPr marL="92075">
              <a:spcBef>
                <a:spcPts val="1800"/>
              </a:spcBef>
            </a:pPr>
            <a:r>
              <a:rPr lang="ru-RU" sz="3600" b="1" spc="50" dirty="0">
                <a:solidFill>
                  <a:schemeClr val="bg1"/>
                </a:solidFill>
              </a:rPr>
              <a:t>     500,0 </a:t>
            </a:r>
            <a:r>
              <a:rPr lang="ru-RU" sz="2600" b="1" spc="50" dirty="0">
                <a:solidFill>
                  <a:schemeClr val="bg1"/>
                </a:solidFill>
              </a:rPr>
              <a:t>тыс. рублей. </a:t>
            </a:r>
            <a:endParaRPr lang="ru-RU" sz="2600" b="1" i="1" spc="50" dirty="0">
              <a:solidFill>
                <a:schemeClr val="bg1"/>
              </a:solidFill>
            </a:endParaRPr>
          </a:p>
          <a:p>
            <a:pPr>
              <a:lnSpc>
                <a:spcPct val="90000"/>
              </a:lnSpc>
              <a:spcBef>
                <a:spcPts val="600"/>
              </a:spcBef>
            </a:pPr>
            <a:endParaRPr lang="ru-RU" sz="2600" b="1" i="1" spc="50" dirty="0">
              <a:solidFill>
                <a:schemeClr val="bg1"/>
              </a:solidFill>
            </a:endParaRPr>
          </a:p>
          <a:p>
            <a:pPr algn="ctr">
              <a:lnSpc>
                <a:spcPct val="90000"/>
              </a:lnSpc>
            </a:pPr>
            <a:endParaRPr lang="ru-RU" sz="2600" b="1" i="1" spc="50" dirty="0">
              <a:solidFill>
                <a:schemeClr val="bg1"/>
              </a:solidFill>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7984" y="2348880"/>
            <a:ext cx="4540205" cy="3405154"/>
          </a:xfrm>
          <a:prstGeom prst="rect">
            <a:avLst/>
          </a:prstGeom>
          <a:ln w="38100">
            <a:solidFill>
              <a:schemeClr val="bg1"/>
            </a:solidFill>
          </a:ln>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348" y="3589959"/>
            <a:ext cx="4058031" cy="3043523"/>
          </a:xfrm>
          <a:prstGeom prst="rect">
            <a:avLst/>
          </a:prstGeom>
          <a:ln w="38100">
            <a:solidFill>
              <a:schemeClr val="bg1"/>
            </a:solidFill>
          </a:ln>
        </p:spPr>
      </p:pic>
    </p:spTree>
    <p:extLst>
      <p:ext uri="{BB962C8B-B14F-4D97-AF65-F5344CB8AC3E}">
        <p14:creationId xmlns:p14="http://schemas.microsoft.com/office/powerpoint/2010/main" val="13240103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Рисунок 8" descr="Триколор_Фон_Small.jpg"/>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0" y="188640"/>
            <a:ext cx="9144000" cy="6304803"/>
          </a:xfrm>
          <a:prstGeom prst="rect">
            <a:avLst/>
          </a:prstGeom>
          <a:noFill/>
        </p:spPr>
        <p:txBody>
          <a:bodyPr wrap="square" rtlCol="0">
            <a:spAutoFit/>
          </a:bodyPr>
          <a:lstStyle/>
          <a:p>
            <a:pPr algn="ctr"/>
            <a:r>
              <a:rPr lang="ru-RU" sz="3200" b="1" spc="30" dirty="0">
                <a:solidFill>
                  <a:srgbClr val="002060"/>
                </a:solidFill>
              </a:rPr>
              <a:t>Расходы на МКУ «Агентство по культуре </a:t>
            </a:r>
            <a:br>
              <a:rPr lang="ru-RU" sz="3200" b="1" spc="30" dirty="0">
                <a:solidFill>
                  <a:srgbClr val="002060"/>
                </a:solidFill>
              </a:rPr>
            </a:br>
            <a:r>
              <a:rPr lang="ru-RU" sz="3200" b="1" spc="30" dirty="0">
                <a:solidFill>
                  <a:srgbClr val="002060"/>
                </a:solidFill>
              </a:rPr>
              <a:t>и спорту Дубровского городского поселения» </a:t>
            </a:r>
          </a:p>
          <a:p>
            <a:pPr indent="6454775"/>
            <a:r>
              <a:rPr lang="ru-RU" sz="2400" b="1" i="1" spc="30" dirty="0">
                <a:solidFill>
                  <a:srgbClr val="002060"/>
                </a:solidFill>
              </a:rPr>
              <a:t>(продолжение)</a:t>
            </a:r>
          </a:p>
          <a:p>
            <a:pPr marL="549275" indent="-457200">
              <a:lnSpc>
                <a:spcPct val="95000"/>
              </a:lnSpc>
              <a:buFont typeface="Wingdings" panose="05000000000000000000" pitchFamily="2" charset="2"/>
              <a:buChar char="v"/>
            </a:pPr>
            <a:r>
              <a:rPr lang="ru-RU" sz="2600" b="1" i="1" spc="50" dirty="0">
                <a:solidFill>
                  <a:schemeClr val="accent1"/>
                </a:solidFill>
              </a:rPr>
              <a:t>Комплекс процессных мероприятий</a:t>
            </a:r>
            <a:br>
              <a:rPr lang="ru-RU" sz="2600" b="1" i="1" spc="50" dirty="0">
                <a:solidFill>
                  <a:schemeClr val="accent1"/>
                </a:solidFill>
              </a:rPr>
            </a:br>
            <a:r>
              <a:rPr lang="ru-RU" sz="2600" b="1" i="1" spc="50" dirty="0">
                <a:solidFill>
                  <a:schemeClr val="accent1"/>
                </a:solidFill>
              </a:rPr>
              <a:t>«Доведение до сведения жителей поселения </a:t>
            </a:r>
            <a:r>
              <a:rPr lang="ru-RU" sz="2600" b="1" i="1" spc="50" dirty="0">
                <a:solidFill>
                  <a:schemeClr val="bg1"/>
                </a:solidFill>
              </a:rPr>
              <a:t>информации о социально-экономическом </a:t>
            </a:r>
            <a:br>
              <a:rPr lang="ru-RU" sz="2600" b="1" i="1" spc="50" dirty="0">
                <a:solidFill>
                  <a:schemeClr val="bg1"/>
                </a:solidFill>
              </a:rPr>
            </a:br>
            <a:r>
              <a:rPr lang="ru-RU" sz="2600" b="1" i="1" spc="50" dirty="0">
                <a:solidFill>
                  <a:schemeClr val="bg1"/>
                </a:solidFill>
              </a:rPr>
              <a:t>и культурном развитии МО, </a:t>
            </a:r>
            <a:br>
              <a:rPr lang="ru-RU" sz="2600" b="1" i="1" spc="50" dirty="0">
                <a:solidFill>
                  <a:schemeClr val="bg1"/>
                </a:solidFill>
              </a:rPr>
            </a:br>
            <a:r>
              <a:rPr lang="ru-RU" sz="2600" b="1" i="1" spc="50" dirty="0">
                <a:solidFill>
                  <a:schemeClr val="bg1"/>
                </a:solidFill>
              </a:rPr>
              <a:t>опубликование </a:t>
            </a:r>
            <a:br>
              <a:rPr lang="ru-RU" sz="2600" b="1" i="1" spc="50" dirty="0">
                <a:solidFill>
                  <a:schemeClr val="bg1"/>
                </a:solidFill>
              </a:rPr>
            </a:br>
            <a:r>
              <a:rPr lang="ru-RU" sz="2600" b="1" i="1" spc="50" dirty="0">
                <a:solidFill>
                  <a:schemeClr val="bg1"/>
                </a:solidFill>
              </a:rPr>
              <a:t>нормативно-правовых </a:t>
            </a:r>
            <a:br>
              <a:rPr lang="ru-RU" sz="2600" b="1" i="1" spc="50" dirty="0">
                <a:solidFill>
                  <a:schemeClr val="bg1"/>
                </a:solidFill>
              </a:rPr>
            </a:br>
            <a:r>
              <a:rPr lang="ru-RU" sz="2600" b="1" i="1" spc="50" dirty="0">
                <a:solidFill>
                  <a:schemeClr val="bg1"/>
                </a:solidFill>
              </a:rPr>
              <a:t>актов» </a:t>
            </a:r>
          </a:p>
          <a:p>
            <a:pPr marL="252000" indent="446088">
              <a:spcBef>
                <a:spcPts val="6600"/>
              </a:spcBef>
            </a:pPr>
            <a:r>
              <a:rPr lang="ru-RU" sz="3600" b="1" spc="50" dirty="0">
                <a:solidFill>
                  <a:schemeClr val="bg1"/>
                </a:solidFill>
              </a:rPr>
              <a:t>1 900,0 </a:t>
            </a:r>
            <a:r>
              <a:rPr lang="ru-RU" sz="2600" b="1" spc="50" dirty="0">
                <a:solidFill>
                  <a:schemeClr val="bg1"/>
                </a:solidFill>
              </a:rPr>
              <a:t>тыс. рублей. </a:t>
            </a:r>
            <a:endParaRPr lang="ru-RU" sz="2600" b="1" i="1" spc="50" dirty="0">
              <a:solidFill>
                <a:schemeClr val="bg1"/>
              </a:solidFill>
            </a:endParaRPr>
          </a:p>
          <a:p>
            <a:pPr>
              <a:lnSpc>
                <a:spcPct val="90000"/>
              </a:lnSpc>
              <a:spcBef>
                <a:spcPts val="600"/>
              </a:spcBef>
            </a:pPr>
            <a:endParaRPr lang="ru-RU" sz="2600" b="1" i="1" spc="50" dirty="0">
              <a:solidFill>
                <a:schemeClr val="bg1"/>
              </a:solidFill>
            </a:endParaRPr>
          </a:p>
          <a:p>
            <a:pPr algn="ctr">
              <a:lnSpc>
                <a:spcPct val="90000"/>
              </a:lnSpc>
            </a:pPr>
            <a:endParaRPr lang="ru-RU" sz="2600" b="1" i="1" spc="50" dirty="0">
              <a:solidFill>
                <a:schemeClr val="bg1"/>
              </a:solidFill>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8450" y="3212976"/>
            <a:ext cx="4651534" cy="3488651"/>
          </a:xfrm>
          <a:prstGeom prst="rect">
            <a:avLst/>
          </a:prstGeom>
          <a:ln w="38100">
            <a:solidFill>
              <a:schemeClr val="bg1"/>
            </a:solidFill>
          </a:ln>
        </p:spPr>
      </p:pic>
    </p:spTree>
    <p:extLst>
      <p:ext uri="{BB962C8B-B14F-4D97-AF65-F5344CB8AC3E}">
        <p14:creationId xmlns:p14="http://schemas.microsoft.com/office/powerpoint/2010/main" val="3146676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Триколор_Фон_Small.jpg"/>
          <p:cNvPicPr>
            <a:picLocks noChangeAspect="1"/>
          </p:cNvPicPr>
          <p:nvPr/>
        </p:nvPicPr>
        <p:blipFill>
          <a:blip r:embed="rId2"/>
          <a:stretch>
            <a:fillRect/>
          </a:stretch>
        </p:blipFill>
        <p:spPr>
          <a:xfrm>
            <a:off x="0" y="0"/>
            <a:ext cx="9144000" cy="6858000"/>
          </a:xfrm>
          <a:prstGeom prst="rect">
            <a:avLst/>
          </a:prstGeom>
        </p:spPr>
      </p:pic>
      <p:graphicFrame>
        <p:nvGraphicFramePr>
          <p:cNvPr id="5" name="Схема 4"/>
          <p:cNvGraphicFramePr/>
          <p:nvPr>
            <p:extLst>
              <p:ext uri="{D42A27DB-BD31-4B8C-83A1-F6EECF244321}">
                <p14:modId xmlns:p14="http://schemas.microsoft.com/office/powerpoint/2010/main" val="904008626"/>
              </p:ext>
            </p:extLst>
          </p:nvPr>
        </p:nvGraphicFramePr>
        <p:xfrm>
          <a:off x="285720" y="428604"/>
          <a:ext cx="8501122" cy="60247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621603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 name="Рисунок 11" descr="Триколор_Фон_Small.jpg"/>
          <p:cNvPicPr>
            <a:picLocks noChangeAspect="1"/>
          </p:cNvPicPr>
          <p:nvPr/>
        </p:nvPicPr>
        <p:blipFill>
          <a:blip r:embed="rId2"/>
          <a:stretch>
            <a:fillRect/>
          </a:stretch>
        </p:blipFill>
        <p:spPr>
          <a:xfrm>
            <a:off x="0" y="0"/>
            <a:ext cx="9144000" cy="6858000"/>
          </a:xfrm>
          <a:prstGeom prst="rect">
            <a:avLst/>
          </a:prstGeom>
        </p:spPr>
      </p:pic>
      <p:pic>
        <p:nvPicPr>
          <p:cNvPr id="11" name="Рисунок 10" descr="Вид_Дубровки.jpg"/>
          <p:cNvPicPr>
            <a:picLocks noChangeAspect="1"/>
          </p:cNvPicPr>
          <p:nvPr/>
        </p:nvPicPr>
        <p:blipFill>
          <a:blip r:embed="rId3" cstate="print"/>
          <a:stretch>
            <a:fillRect/>
          </a:stretch>
        </p:blipFill>
        <p:spPr>
          <a:xfrm>
            <a:off x="0" y="785794"/>
            <a:ext cx="9144000" cy="5760286"/>
          </a:xfrm>
          <a:prstGeom prst="rect">
            <a:avLst/>
          </a:prstGeom>
        </p:spPr>
      </p:pic>
      <p:sp>
        <p:nvSpPr>
          <p:cNvPr id="5" name="TextBox 4"/>
          <p:cNvSpPr txBox="1"/>
          <p:nvPr/>
        </p:nvSpPr>
        <p:spPr>
          <a:xfrm>
            <a:off x="1714481" y="71414"/>
            <a:ext cx="7286676" cy="1523494"/>
          </a:xfrm>
          <a:prstGeom prst="rect">
            <a:avLst/>
          </a:prstGeom>
          <a:noFill/>
        </p:spPr>
        <p:txBody>
          <a:bodyPr wrap="square" rtlCol="0">
            <a:spAutoFit/>
          </a:bodyPr>
          <a:lstStyle/>
          <a:p>
            <a:pPr>
              <a:lnSpc>
                <a:spcPct val="150000"/>
              </a:lnSpc>
            </a:pPr>
            <a:r>
              <a:rPr lang="ru-RU" sz="3100" b="1" dirty="0">
                <a:solidFill>
                  <a:schemeClr val="tx2"/>
                </a:solidFill>
                <a:latin typeface="Arial" pitchFamily="34" charset="0"/>
                <a:cs typeface="Arial" pitchFamily="34" charset="0"/>
              </a:rPr>
              <a:t>Муниципальное образование</a:t>
            </a:r>
          </a:p>
          <a:p>
            <a:pPr>
              <a:lnSpc>
                <a:spcPct val="150000"/>
              </a:lnSpc>
            </a:pPr>
            <a:r>
              <a:rPr lang="ru-RU" sz="3100" b="1" dirty="0">
                <a:solidFill>
                  <a:srgbClr val="C00000"/>
                </a:solidFill>
                <a:latin typeface="Arial" pitchFamily="34" charset="0"/>
                <a:cs typeface="Arial" pitchFamily="34" charset="0"/>
              </a:rPr>
              <a:t>«</a:t>
            </a:r>
            <a:r>
              <a:rPr lang="ru-RU" sz="3100" b="1" dirty="0" err="1">
                <a:solidFill>
                  <a:srgbClr val="C00000"/>
                </a:solidFill>
                <a:latin typeface="Arial" pitchFamily="34" charset="0"/>
                <a:cs typeface="Arial" pitchFamily="34" charset="0"/>
              </a:rPr>
              <a:t>Дубровское</a:t>
            </a:r>
            <a:r>
              <a:rPr lang="ru-RU" sz="3100" b="1" dirty="0">
                <a:solidFill>
                  <a:srgbClr val="C00000"/>
                </a:solidFill>
                <a:latin typeface="Arial" pitchFamily="34" charset="0"/>
                <a:cs typeface="Arial" pitchFamily="34" charset="0"/>
              </a:rPr>
              <a:t> городское поселение»</a:t>
            </a:r>
          </a:p>
        </p:txBody>
      </p:sp>
      <p:pic>
        <p:nvPicPr>
          <p:cNvPr id="6" name="Рисунок 5" descr="Герб_Дубровки копия.png"/>
          <p:cNvPicPr>
            <a:picLocks noChangeAspect="1"/>
          </p:cNvPicPr>
          <p:nvPr/>
        </p:nvPicPr>
        <p:blipFill>
          <a:blip r:embed="rId4" cstate="print"/>
          <a:stretch>
            <a:fillRect/>
          </a:stretch>
        </p:blipFill>
        <p:spPr>
          <a:xfrm>
            <a:off x="142844" y="142852"/>
            <a:ext cx="1428760" cy="1636019"/>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Рисунок 6" descr="Заставка_темнее.jpg"/>
          <p:cNvPicPr>
            <a:picLocks/>
          </p:cNvPicPr>
          <p:nvPr/>
        </p:nvPicPr>
        <p:blipFill>
          <a:blip r:embed="rId2" cstate="print"/>
          <a:stretch>
            <a:fillRect/>
          </a:stretch>
        </p:blipFill>
        <p:spPr>
          <a:xfrm>
            <a:off x="0" y="0"/>
            <a:ext cx="9144000" cy="6858000"/>
          </a:xfrm>
          <a:prstGeom prst="rect">
            <a:avLst/>
          </a:prstGeom>
        </p:spPr>
      </p:pic>
      <p:sp>
        <p:nvSpPr>
          <p:cNvPr id="5" name="TextBox 4"/>
          <p:cNvSpPr txBox="1"/>
          <p:nvPr/>
        </p:nvSpPr>
        <p:spPr>
          <a:xfrm>
            <a:off x="1857356" y="2857496"/>
            <a:ext cx="7286644" cy="2000548"/>
          </a:xfrm>
          <a:prstGeom prst="rect">
            <a:avLst/>
          </a:prstGeom>
          <a:noFill/>
        </p:spPr>
        <p:txBody>
          <a:bodyPr wrap="square" rtlCol="0">
            <a:spAutoFit/>
          </a:bodyPr>
          <a:lstStyle/>
          <a:p>
            <a:pPr>
              <a:lnSpc>
                <a:spcPct val="150000"/>
              </a:lnSpc>
            </a:pPr>
            <a:r>
              <a:rPr lang="ru-RU" sz="3100" b="1" dirty="0">
                <a:solidFill>
                  <a:schemeClr val="tx2"/>
                </a:solidFill>
                <a:latin typeface="Arial" pitchFamily="34" charset="0"/>
                <a:cs typeface="Arial" pitchFamily="34" charset="0"/>
              </a:rPr>
              <a:t>Муниципальное образование</a:t>
            </a:r>
          </a:p>
          <a:p>
            <a:pPr>
              <a:lnSpc>
                <a:spcPct val="150000"/>
              </a:lnSpc>
            </a:pPr>
            <a:r>
              <a:rPr lang="ru-RU" sz="3100" b="1" dirty="0">
                <a:solidFill>
                  <a:srgbClr val="C00000"/>
                </a:solidFill>
                <a:latin typeface="Arial" pitchFamily="34" charset="0"/>
                <a:cs typeface="Arial" pitchFamily="34" charset="0"/>
              </a:rPr>
              <a:t>«</a:t>
            </a:r>
            <a:r>
              <a:rPr lang="ru-RU" sz="3100" b="1" dirty="0" err="1">
                <a:solidFill>
                  <a:srgbClr val="C00000"/>
                </a:solidFill>
                <a:latin typeface="Arial" pitchFamily="34" charset="0"/>
                <a:cs typeface="Arial" pitchFamily="34" charset="0"/>
              </a:rPr>
              <a:t>Дубровское</a:t>
            </a:r>
            <a:r>
              <a:rPr lang="ru-RU" sz="3100" b="1" dirty="0">
                <a:solidFill>
                  <a:srgbClr val="C00000"/>
                </a:solidFill>
                <a:latin typeface="Arial" pitchFamily="34" charset="0"/>
                <a:cs typeface="Arial" pitchFamily="34" charset="0"/>
              </a:rPr>
              <a:t> городское поселение»</a:t>
            </a:r>
          </a:p>
          <a:p>
            <a:pPr algn="ctr"/>
            <a:endParaRPr lang="ru-RU" sz="3100" b="1" spc="-100" dirty="0">
              <a:solidFill>
                <a:srgbClr val="C00000"/>
              </a:solidFill>
              <a:latin typeface="Arial" pitchFamily="34" charset="0"/>
              <a:cs typeface="Arial" pitchFamily="34" charset="0"/>
            </a:endParaRPr>
          </a:p>
        </p:txBody>
      </p:sp>
      <p:pic>
        <p:nvPicPr>
          <p:cNvPr id="8" name="Рисунок 7" descr="Герб_Дубровки копия.png"/>
          <p:cNvPicPr>
            <a:picLocks noChangeAspect="1"/>
          </p:cNvPicPr>
          <p:nvPr/>
        </p:nvPicPr>
        <p:blipFill>
          <a:blip r:embed="rId3" cstate="print"/>
          <a:stretch>
            <a:fillRect/>
          </a:stretch>
        </p:blipFill>
        <p:spPr>
          <a:xfrm>
            <a:off x="214282" y="2928934"/>
            <a:ext cx="1428760" cy="163601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Триколор_Фон_Small.jpg"/>
          <p:cNvPicPr>
            <a:picLocks noChangeAspect="1"/>
          </p:cNvPicPr>
          <p:nvPr/>
        </p:nvPicPr>
        <p:blipFill>
          <a:blip r:embed="rId2"/>
          <a:stretch>
            <a:fillRect/>
          </a:stretch>
        </p:blipFill>
        <p:spPr>
          <a:xfrm>
            <a:off x="-1742" y="188640"/>
            <a:ext cx="9144000" cy="6858000"/>
          </a:xfrm>
          <a:prstGeom prst="rect">
            <a:avLst/>
          </a:prstGeom>
        </p:spPr>
      </p:pic>
      <p:graphicFrame>
        <p:nvGraphicFramePr>
          <p:cNvPr id="5" name="Схема 4"/>
          <p:cNvGraphicFramePr/>
          <p:nvPr>
            <p:extLst>
              <p:ext uri="{D42A27DB-BD31-4B8C-83A1-F6EECF244321}">
                <p14:modId xmlns:p14="http://schemas.microsoft.com/office/powerpoint/2010/main" val="250197885"/>
              </p:ext>
            </p:extLst>
          </p:nvPr>
        </p:nvGraphicFramePr>
        <p:xfrm>
          <a:off x="214282" y="285728"/>
          <a:ext cx="8678198" cy="6671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Триколор_Фон_Small.jpg"/>
          <p:cNvPicPr>
            <a:picLocks noChangeAspect="1"/>
          </p:cNvPicPr>
          <p:nvPr/>
        </p:nvPicPr>
        <p:blipFill>
          <a:blip r:embed="rId2"/>
          <a:stretch>
            <a:fillRect/>
          </a:stretch>
        </p:blipFill>
        <p:spPr>
          <a:xfrm>
            <a:off x="0" y="0"/>
            <a:ext cx="9144000" cy="6858000"/>
          </a:xfrm>
          <a:prstGeom prst="rect">
            <a:avLst/>
          </a:prstGeom>
        </p:spPr>
      </p:pic>
      <p:graphicFrame>
        <p:nvGraphicFramePr>
          <p:cNvPr id="5" name="Схема 4"/>
          <p:cNvGraphicFramePr/>
          <p:nvPr>
            <p:extLst>
              <p:ext uri="{D42A27DB-BD31-4B8C-83A1-F6EECF244321}">
                <p14:modId xmlns:p14="http://schemas.microsoft.com/office/powerpoint/2010/main" val="299234126"/>
              </p:ext>
            </p:extLst>
          </p:nvPr>
        </p:nvGraphicFramePr>
        <p:xfrm>
          <a:off x="285720" y="428604"/>
          <a:ext cx="8501122" cy="60247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67751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Рисунок 3" descr="Триколор_Фон_Small.jpg"/>
          <p:cNvPicPr>
            <a:picLocks noChangeAspect="1"/>
          </p:cNvPicPr>
          <p:nvPr/>
        </p:nvPicPr>
        <p:blipFill>
          <a:blip r:embed="rId3"/>
          <a:stretch>
            <a:fillRect/>
          </a:stretch>
        </p:blipFill>
        <p:spPr>
          <a:xfrm>
            <a:off x="0" y="0"/>
            <a:ext cx="9144000" cy="6858000"/>
          </a:xfrm>
          <a:prstGeom prst="rect">
            <a:avLst/>
          </a:prstGeom>
        </p:spPr>
      </p:pic>
      <p:graphicFrame>
        <p:nvGraphicFramePr>
          <p:cNvPr id="4098" name="Object 3"/>
          <p:cNvGraphicFramePr>
            <a:graphicFrameLocks noGrp="1" noChangeAspect="1"/>
          </p:cNvGraphicFramePr>
          <p:nvPr>
            <p:ph/>
            <p:extLst>
              <p:ext uri="{D42A27DB-BD31-4B8C-83A1-F6EECF244321}">
                <p14:modId xmlns:p14="http://schemas.microsoft.com/office/powerpoint/2010/main" val="1143198305"/>
              </p:ext>
            </p:extLst>
          </p:nvPr>
        </p:nvGraphicFramePr>
        <p:xfrm>
          <a:off x="174625" y="123825"/>
          <a:ext cx="8537575" cy="5246688"/>
        </p:xfrm>
        <a:graphic>
          <a:graphicData uri="http://schemas.openxmlformats.org/presentationml/2006/ole">
            <mc:AlternateContent xmlns:mc="http://schemas.openxmlformats.org/markup-compatibility/2006">
              <mc:Choice xmlns:v="urn:schemas-microsoft-com:vml" Requires="v">
                <p:oleObj spid="_x0000_s746621" name="Document" r:id="rId4" imgW="11803423" imgH="7252890" progId="Word.Document.8">
                  <p:embed/>
                </p:oleObj>
              </mc:Choice>
              <mc:Fallback>
                <p:oleObj name="Document" r:id="rId4" imgW="11803423" imgH="7252890" progId="Word.Document.8">
                  <p:embed/>
                  <p:pic>
                    <p:nvPicPr>
                      <p:cNvPr id="0" name="Object 3"/>
                      <p:cNvPicPr>
                        <a:picLocks noChangeAspect="1" noChangeArrowheads="1"/>
                      </p:cNvPicPr>
                      <p:nvPr/>
                    </p:nvPicPr>
                    <p:blipFill>
                      <a:blip r:embed="rId5"/>
                      <a:srcRect/>
                      <a:stretch>
                        <a:fillRect/>
                      </a:stretch>
                    </p:blipFill>
                    <p:spPr bwMode="auto">
                      <a:xfrm>
                        <a:off x="174625" y="123825"/>
                        <a:ext cx="8537575" cy="5246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Триколор_Фон_Small.jpg"/>
          <p:cNvPicPr>
            <a:picLocks noChangeAspect="1"/>
          </p:cNvPicPr>
          <p:nvPr/>
        </p:nvPicPr>
        <p:blipFill>
          <a:blip r:embed="rId2"/>
          <a:stretch>
            <a:fillRect/>
          </a:stretch>
        </p:blipFill>
        <p:spPr>
          <a:xfrm>
            <a:off x="0" y="0"/>
            <a:ext cx="9144000" cy="6858000"/>
          </a:xfrm>
          <a:prstGeom prst="rect">
            <a:avLst/>
          </a:prstGeom>
        </p:spPr>
      </p:pic>
      <p:sp>
        <p:nvSpPr>
          <p:cNvPr id="4" name="Text Box 3"/>
          <p:cNvSpPr txBox="1">
            <a:spLocks noGrp="1" noChangeArrowheads="1"/>
          </p:cNvSpPr>
          <p:nvPr>
            <p:ph type="title"/>
          </p:nvPr>
        </p:nvSpPr>
        <p:spPr bwMode="auto">
          <a:xfrm>
            <a:off x="428596" y="2357431"/>
            <a:ext cx="8229600" cy="4339650"/>
          </a:xfrm>
          <a:prstGeom prst="rect">
            <a:avLst/>
          </a:prstGeom>
          <a:noFill/>
          <a:ln w="9525">
            <a:noFill/>
            <a:miter lim="800000"/>
            <a:headEnd/>
            <a:tailEnd/>
          </a:ln>
        </p:spPr>
        <p:txBody>
          <a:bodyPr wrap="square">
            <a:spAutoFit/>
          </a:bodyPr>
          <a:lstStyle/>
          <a:p>
            <a:pPr algn="ctr"/>
            <a:endParaRPr lang="ru-RU" sz="3200" b="1" dirty="0">
              <a:solidFill>
                <a:srgbClr val="FF0000"/>
              </a:solidFill>
              <a:latin typeface="Adobe Garamond Pro Bold" pitchFamily="18" charset="0"/>
            </a:endParaRPr>
          </a:p>
          <a:p>
            <a:pPr>
              <a:lnSpc>
                <a:spcPct val="200000"/>
              </a:lnSpc>
              <a:spcBef>
                <a:spcPts val="0"/>
              </a:spcBef>
            </a:pPr>
            <a:br>
              <a:rPr lang="ru-RU" sz="6200" b="1" i="1" spc="50" dirty="0">
                <a:solidFill>
                  <a:srgbClr val="FF0000"/>
                </a:solidFill>
              </a:rPr>
            </a:br>
            <a:endParaRPr lang="ru-RU" sz="6000" b="1" spc="50" dirty="0">
              <a:solidFill>
                <a:schemeClr val="bg1"/>
              </a:solidFill>
              <a:latin typeface="Adobe Garamond Pro Bold" pitchFamily="18" charset="0"/>
            </a:endParaRPr>
          </a:p>
        </p:txBody>
      </p:sp>
      <p:sp>
        <p:nvSpPr>
          <p:cNvPr id="5" name="Прямоугольник 4"/>
          <p:cNvSpPr/>
          <p:nvPr/>
        </p:nvSpPr>
        <p:spPr>
          <a:xfrm>
            <a:off x="1142976" y="2357430"/>
            <a:ext cx="6858048" cy="3376950"/>
          </a:xfrm>
          <a:prstGeom prst="rect">
            <a:avLst/>
          </a:prstGeom>
        </p:spPr>
        <p:txBody>
          <a:bodyPr wrap="square">
            <a:spAutoFit/>
          </a:bodyPr>
          <a:lstStyle/>
          <a:p>
            <a:pPr algn="ctr">
              <a:lnSpc>
                <a:spcPct val="200000"/>
              </a:lnSpc>
              <a:spcBef>
                <a:spcPts val="2400"/>
              </a:spcBef>
            </a:pPr>
            <a:r>
              <a:rPr lang="ru-RU" sz="5200" b="1" spc="300" dirty="0">
                <a:solidFill>
                  <a:schemeClr val="bg1"/>
                </a:solidFill>
              </a:rPr>
              <a:t>ДОХОДНАЯ ЧАСТЬ</a:t>
            </a:r>
            <a:endParaRPr lang="en-US" sz="5200" b="1" spc="300" dirty="0">
              <a:solidFill>
                <a:schemeClr val="bg1"/>
              </a:solidFill>
            </a:endParaRPr>
          </a:p>
          <a:p>
            <a:pPr algn="ctr">
              <a:lnSpc>
                <a:spcPct val="200000"/>
              </a:lnSpc>
              <a:spcBef>
                <a:spcPts val="2400"/>
              </a:spcBef>
            </a:pPr>
            <a:r>
              <a:rPr lang="ru-RU" sz="5200" b="1" spc="300" dirty="0">
                <a:solidFill>
                  <a:schemeClr val="bg1"/>
                </a:solidFill>
              </a:rPr>
              <a:t> БЮДЖЕТА</a:t>
            </a:r>
          </a:p>
        </p:txBody>
      </p:sp>
    </p:spTree>
  </p:cSld>
  <p:clrMapOvr>
    <a:masterClrMapping/>
  </p:clrMapOvr>
  <p:transition>
    <p:diamon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Триколор_Фон_Small.jpg"/>
          <p:cNvPicPr>
            <a:picLocks noChangeAspect="1"/>
          </p:cNvPicPr>
          <p:nvPr/>
        </p:nvPicPr>
        <p:blipFill>
          <a:blip r:embed="rId2"/>
          <a:stretch>
            <a:fillRect/>
          </a:stretch>
        </p:blipFill>
        <p:spPr>
          <a:xfrm>
            <a:off x="0" y="0"/>
            <a:ext cx="9144000" cy="6858000"/>
          </a:xfrm>
          <a:prstGeom prst="rect">
            <a:avLst/>
          </a:prstGeom>
        </p:spPr>
      </p:pic>
      <p:graphicFrame>
        <p:nvGraphicFramePr>
          <p:cNvPr id="5" name="Схема 4"/>
          <p:cNvGraphicFramePr/>
          <p:nvPr>
            <p:extLst>
              <p:ext uri="{D42A27DB-BD31-4B8C-83A1-F6EECF244321}">
                <p14:modId xmlns:p14="http://schemas.microsoft.com/office/powerpoint/2010/main" val="2446591703"/>
              </p:ext>
            </p:extLst>
          </p:nvPr>
        </p:nvGraphicFramePr>
        <p:xfrm>
          <a:off x="285720" y="428604"/>
          <a:ext cx="8501122" cy="60247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0145573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6986</TotalTime>
  <Words>1493</Words>
  <Application>Microsoft Office PowerPoint</Application>
  <PresentationFormat>Экран (4:3)</PresentationFormat>
  <Paragraphs>174</Paragraphs>
  <Slides>41</Slides>
  <Notes>1</Notes>
  <HiddenSlides>0</HiddenSlides>
  <MMClips>0</MMClips>
  <ScaleCrop>false</ScaleCrop>
  <HeadingPairs>
    <vt:vector size="8" baseType="variant">
      <vt:variant>
        <vt:lpstr>Использованные шрифты</vt:lpstr>
      </vt:variant>
      <vt:variant>
        <vt:i4>5</vt:i4>
      </vt:variant>
      <vt:variant>
        <vt:lpstr>Тема</vt:lpstr>
      </vt:variant>
      <vt:variant>
        <vt:i4>1</vt:i4>
      </vt:variant>
      <vt:variant>
        <vt:lpstr>Внедренные серверы OLE</vt:lpstr>
      </vt:variant>
      <vt:variant>
        <vt:i4>2</vt:i4>
      </vt:variant>
      <vt:variant>
        <vt:lpstr>Заголовки слайдов</vt:lpstr>
      </vt:variant>
      <vt:variant>
        <vt:i4>41</vt:i4>
      </vt:variant>
    </vt:vector>
  </HeadingPairs>
  <TitlesOfParts>
    <vt:vector size="49" baseType="lpstr">
      <vt:lpstr>Adobe Garamond Pro Bold</vt:lpstr>
      <vt:lpstr>Arial</vt:lpstr>
      <vt:lpstr>Calibri</vt:lpstr>
      <vt:lpstr>Times New Roman</vt:lpstr>
      <vt:lpstr>Wingdings</vt:lpstr>
      <vt:lpstr>Тема Office</vt:lpstr>
      <vt:lpstr>Document</vt:lpstr>
      <vt:lpstr>Документ Microsoft Word 97–2003</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vt:lpstr>
      <vt:lpstr>Презентация PowerPoint</vt:lpstr>
      <vt:lpstr>Презентация PowerPoint</vt:lpstr>
      <vt:lpstr>Презентация PowerPoint</vt:lpstr>
      <vt:lpstr>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Зоя</dc:creator>
  <cp:lastModifiedBy>User_OK</cp:lastModifiedBy>
  <cp:revision>682</cp:revision>
  <dcterms:created xsi:type="dcterms:W3CDTF">2017-02-28T18:05:07Z</dcterms:created>
  <dcterms:modified xsi:type="dcterms:W3CDTF">2024-12-03T12:06:07Z</dcterms:modified>
</cp:coreProperties>
</file>